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71" r:id="rId4"/>
    <p:sldId id="270" r:id="rId5"/>
    <p:sldId id="269" r:id="rId6"/>
    <p:sldId id="272" r:id="rId7"/>
    <p:sldId id="260" r:id="rId8"/>
    <p:sldId id="261" r:id="rId9"/>
    <p:sldId id="273" r:id="rId10"/>
    <p:sldId id="262" r:id="rId11"/>
    <p:sldId id="280" r:id="rId12"/>
    <p:sldId id="281" r:id="rId13"/>
    <p:sldId id="282" r:id="rId14"/>
    <p:sldId id="263" r:id="rId15"/>
    <p:sldId id="277" r:id="rId16"/>
    <p:sldId id="278" r:id="rId17"/>
    <p:sldId id="279" r:id="rId18"/>
    <p:sldId id="274" r:id="rId19"/>
    <p:sldId id="275" r:id="rId20"/>
    <p:sldId id="276" r:id="rId21"/>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21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1716"/>
    </p:cViewPr>
  </p:outlineViewPr>
  <p:notesTextViewPr>
    <p:cViewPr>
      <p:scale>
        <a:sx n="100" d="100"/>
        <a:sy n="100" d="100"/>
      </p:scale>
      <p:origin x="0" y="0"/>
    </p:cViewPr>
  </p:notesTextViewPr>
  <p:notesViewPr>
    <p:cSldViewPr>
      <p:cViewPr varScale="1">
        <p:scale>
          <a:sx n="57" d="100"/>
          <a:sy n="57" d="100"/>
        </p:scale>
        <p:origin x="-252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9E723D-035E-4BA2-87D8-D3F96510EF53}" type="datetimeFigureOut">
              <a:rPr lang="nl-BE" smtClean="0"/>
              <a:pPr/>
              <a:t>15/05/2011</a:t>
            </a:fld>
            <a:endParaRPr lang="nl-B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861E74-3932-45B7-B3D5-A2E69B25D893}" type="slidenum">
              <a:rPr lang="nl-BE" smtClean="0"/>
              <a:pPr/>
              <a:t>‹#›</a:t>
            </a:fld>
            <a:endParaRPr lang="nl-BE"/>
          </a:p>
        </p:txBody>
      </p:sp>
    </p:spTree>
    <p:extLst>
      <p:ext uri="{BB962C8B-B14F-4D97-AF65-F5344CB8AC3E}">
        <p14:creationId xmlns:p14="http://schemas.microsoft.com/office/powerpoint/2010/main" val="944025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9EA321-D686-4B11-A268-32E17BFD856E}" type="datetimeFigureOut">
              <a:rPr lang="nl-BE" smtClean="0"/>
              <a:pPr/>
              <a:t>15/05/2011</a:t>
            </a:fld>
            <a:endParaRPr lang="nl-B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816677-D297-451F-B44A-D3B18592050E}" type="slidenum">
              <a:rPr lang="nl-BE" smtClean="0"/>
              <a:pPr/>
              <a:t>‹#›</a:t>
            </a:fld>
            <a:endParaRPr lang="nl-BE"/>
          </a:p>
        </p:txBody>
      </p:sp>
    </p:spTree>
    <p:extLst>
      <p:ext uri="{BB962C8B-B14F-4D97-AF65-F5344CB8AC3E}">
        <p14:creationId xmlns:p14="http://schemas.microsoft.com/office/powerpoint/2010/main" val="1979638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dirty="0"/>
          </a:p>
        </p:txBody>
      </p:sp>
      <p:sp>
        <p:nvSpPr>
          <p:cNvPr id="4" name="Slide Number Placeholder 3"/>
          <p:cNvSpPr>
            <a:spLocks noGrp="1"/>
          </p:cNvSpPr>
          <p:nvPr>
            <p:ph type="sldNum" sz="quarter" idx="10"/>
          </p:nvPr>
        </p:nvSpPr>
        <p:spPr/>
        <p:txBody>
          <a:bodyPr/>
          <a:lstStyle/>
          <a:p>
            <a:fld id="{A5816677-D297-451F-B44A-D3B18592050E}" type="slidenum">
              <a:rPr lang="nl-BE" smtClean="0"/>
              <a:pPr/>
              <a:t>5</a:t>
            </a:fld>
            <a:endParaRPr lang="nl-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p>
            <a:fld id="{949E5B70-2487-4F1F-8334-256A6A71071C}" type="datetimeFigureOut">
              <a:rPr lang="nl-BE" smtClean="0"/>
              <a:pPr/>
              <a:t>15/05/2011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67491F1-6DE4-4C55-B3D5-7516450D2FD1}" type="slidenum">
              <a:rPr lang="nl-BE" smtClean="0"/>
              <a:pPr/>
              <a:t>‹#›</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949E5B70-2487-4F1F-8334-256A6A71071C}" type="datetimeFigureOut">
              <a:rPr lang="nl-BE" smtClean="0"/>
              <a:pPr/>
              <a:t>15/05/2011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67491F1-6DE4-4C55-B3D5-7516450D2FD1}" type="slidenum">
              <a:rPr lang="nl-BE" smtClean="0"/>
              <a:pPr/>
              <a:t>‹#›</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949E5B70-2487-4F1F-8334-256A6A71071C}" type="datetimeFigureOut">
              <a:rPr lang="nl-BE" smtClean="0"/>
              <a:pPr/>
              <a:t>15/05/2011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67491F1-6DE4-4C55-B3D5-7516450D2FD1}" type="slidenum">
              <a:rPr lang="nl-BE" smtClean="0"/>
              <a:pPr/>
              <a:t>‹#›</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949E5B70-2487-4F1F-8334-256A6A71071C}" type="datetimeFigureOut">
              <a:rPr lang="nl-BE" smtClean="0"/>
              <a:pPr/>
              <a:t>15/05/2011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67491F1-6DE4-4C55-B3D5-7516450D2FD1}" type="slidenum">
              <a:rPr lang="nl-BE" smtClean="0"/>
              <a:pPr/>
              <a:t>‹#›</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9E5B70-2487-4F1F-8334-256A6A71071C}" type="datetimeFigureOut">
              <a:rPr lang="nl-BE" smtClean="0"/>
              <a:pPr/>
              <a:t>15/05/2011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67491F1-6DE4-4C55-B3D5-7516450D2FD1}" type="slidenum">
              <a:rPr lang="nl-BE" smtClean="0"/>
              <a:pPr/>
              <a:t>‹#›</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a:spLocks noGrp="1"/>
          </p:cNvSpPr>
          <p:nvPr>
            <p:ph type="dt" sz="half" idx="10"/>
          </p:nvPr>
        </p:nvSpPr>
        <p:spPr/>
        <p:txBody>
          <a:bodyPr/>
          <a:lstStyle/>
          <a:p>
            <a:fld id="{949E5B70-2487-4F1F-8334-256A6A71071C}" type="datetimeFigureOut">
              <a:rPr lang="nl-BE" smtClean="0"/>
              <a:pPr/>
              <a:t>15/05/2011</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F67491F1-6DE4-4C55-B3D5-7516450D2FD1}" type="slidenum">
              <a:rPr lang="nl-BE" smtClean="0"/>
              <a:pPr/>
              <a:t>‹#›</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a:spLocks noGrp="1"/>
          </p:cNvSpPr>
          <p:nvPr>
            <p:ph type="dt" sz="half" idx="10"/>
          </p:nvPr>
        </p:nvSpPr>
        <p:spPr/>
        <p:txBody>
          <a:bodyPr/>
          <a:lstStyle/>
          <a:p>
            <a:fld id="{949E5B70-2487-4F1F-8334-256A6A71071C}" type="datetimeFigureOut">
              <a:rPr lang="nl-BE" smtClean="0"/>
              <a:pPr/>
              <a:t>15/05/2011</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F67491F1-6DE4-4C55-B3D5-7516450D2FD1}" type="slidenum">
              <a:rPr lang="nl-BE" smtClean="0"/>
              <a:pPr/>
              <a:t>‹#›</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p>
            <a:fld id="{949E5B70-2487-4F1F-8334-256A6A71071C}" type="datetimeFigureOut">
              <a:rPr lang="nl-BE" smtClean="0"/>
              <a:pPr/>
              <a:t>15/05/2011</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F67491F1-6DE4-4C55-B3D5-7516450D2FD1}" type="slidenum">
              <a:rPr lang="nl-BE" smtClean="0"/>
              <a:pPr/>
              <a:t>‹#›</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9E5B70-2487-4F1F-8334-256A6A71071C}" type="datetimeFigureOut">
              <a:rPr lang="nl-BE" smtClean="0"/>
              <a:pPr/>
              <a:t>15/05/2011</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F67491F1-6DE4-4C55-B3D5-7516450D2FD1}" type="slidenum">
              <a:rPr lang="nl-BE" smtClean="0"/>
              <a:pPr/>
              <a:t>‹#›</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9E5B70-2487-4F1F-8334-256A6A71071C}" type="datetimeFigureOut">
              <a:rPr lang="nl-BE" smtClean="0"/>
              <a:pPr/>
              <a:t>15/05/2011</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F67491F1-6DE4-4C55-B3D5-7516450D2FD1}" type="slidenum">
              <a:rPr lang="nl-BE" smtClean="0"/>
              <a:pPr/>
              <a:t>‹#›</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9E5B70-2487-4F1F-8334-256A6A71071C}" type="datetimeFigureOut">
              <a:rPr lang="nl-BE" smtClean="0"/>
              <a:pPr/>
              <a:t>15/05/2011</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F67491F1-6DE4-4C55-B3D5-7516450D2FD1}" type="slidenum">
              <a:rPr lang="nl-BE" smtClean="0"/>
              <a:pPr/>
              <a:t>‹#›</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E5B70-2487-4F1F-8334-256A6A71071C}" type="datetimeFigureOut">
              <a:rPr lang="nl-BE" smtClean="0"/>
              <a:pPr/>
              <a:t>15/05/2011</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491F1-6DE4-4C55-B3D5-7516450D2FD1}" type="slidenum">
              <a:rPr lang="nl-BE" smtClean="0"/>
              <a:pPr/>
              <a:t>‹#›</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4546" y="500042"/>
            <a:ext cx="6343640" cy="3214710"/>
          </a:xfrm>
          <a:ln>
            <a:noFill/>
          </a:ln>
        </p:spPr>
        <p:txBody>
          <a:bodyPr>
            <a:normAutofit fontScale="90000"/>
          </a:bodyPr>
          <a:lstStyle/>
          <a:p>
            <a:pPr algn="l"/>
            <a:r>
              <a:rPr lang="en-GB" b="1" dirty="0" smtClean="0"/>
              <a:t/>
            </a:r>
            <a:br>
              <a:rPr lang="en-GB" b="1" dirty="0" smtClean="0"/>
            </a:br>
            <a:r>
              <a:rPr lang="en-GB" b="1" dirty="0" smtClean="0"/>
              <a:t/>
            </a:r>
            <a:br>
              <a:rPr lang="en-GB" b="1" dirty="0" smtClean="0"/>
            </a:br>
            <a:r>
              <a:rPr lang="en-GB" sz="3600" b="1" dirty="0" smtClean="0">
                <a:latin typeface="Tahoma" pitchFamily="34" charset="0"/>
                <a:cs typeface="Tahoma" pitchFamily="34" charset="0"/>
              </a:rPr>
              <a:t>Relating Braille reading difficulties to developmental dyslexia: first empirical evidence</a:t>
            </a:r>
            <a:r>
              <a:rPr lang="nl-BE" sz="3600" dirty="0" smtClean="0">
                <a:latin typeface="Tahoma" pitchFamily="34" charset="0"/>
                <a:cs typeface="Tahoma" pitchFamily="34" charset="0"/>
              </a:rPr>
              <a:t/>
            </a:r>
            <a:br>
              <a:rPr lang="nl-BE" sz="3600" dirty="0" smtClean="0">
                <a:latin typeface="Tahoma" pitchFamily="34" charset="0"/>
                <a:cs typeface="Tahoma" pitchFamily="34" charset="0"/>
              </a:rPr>
            </a:br>
            <a:r>
              <a:rPr lang="nl-BE" sz="3600" dirty="0" smtClean="0">
                <a:latin typeface="Tahoma" pitchFamily="34" charset="0"/>
                <a:cs typeface="Tahoma" pitchFamily="34" charset="0"/>
              </a:rPr>
              <a:t/>
            </a:r>
            <a:br>
              <a:rPr lang="nl-BE" sz="3600" dirty="0" smtClean="0">
                <a:latin typeface="Tahoma" pitchFamily="34" charset="0"/>
                <a:cs typeface="Tahoma" pitchFamily="34" charset="0"/>
              </a:rPr>
            </a:br>
            <a:r>
              <a:rPr lang="en-GB" sz="2200" dirty="0" err="1" smtClean="0">
                <a:latin typeface="Tahoma" pitchFamily="34" charset="0"/>
                <a:cs typeface="Tahoma" pitchFamily="34" charset="0"/>
              </a:rPr>
              <a:t>Anneli</a:t>
            </a:r>
            <a:r>
              <a:rPr lang="en-GB" sz="2200" dirty="0" smtClean="0">
                <a:latin typeface="Tahoma" pitchFamily="34" charset="0"/>
                <a:cs typeface="Tahoma" pitchFamily="34" charset="0"/>
              </a:rPr>
              <a:t> </a:t>
            </a:r>
            <a:r>
              <a:rPr lang="en-GB" sz="2200" dirty="0" err="1" smtClean="0">
                <a:latin typeface="Tahoma" pitchFamily="34" charset="0"/>
                <a:cs typeface="Tahoma" pitchFamily="34" charset="0"/>
              </a:rPr>
              <a:t>Veispak</a:t>
            </a:r>
            <a:r>
              <a:rPr lang="en-GB" sz="2200" dirty="0" smtClean="0">
                <a:latin typeface="Tahoma" pitchFamily="34" charset="0"/>
                <a:cs typeface="Tahoma" pitchFamily="34" charset="0"/>
              </a:rPr>
              <a:t>, Bart </a:t>
            </a:r>
            <a:r>
              <a:rPr lang="en-GB" sz="2200" dirty="0" err="1" smtClean="0">
                <a:latin typeface="Tahoma" pitchFamily="34" charset="0"/>
                <a:cs typeface="Tahoma" pitchFamily="34" charset="0"/>
              </a:rPr>
              <a:t>Boets</a:t>
            </a:r>
            <a:r>
              <a:rPr lang="en-GB" sz="2200" dirty="0" smtClean="0">
                <a:latin typeface="Tahoma" pitchFamily="34" charset="0"/>
                <a:cs typeface="Tahoma" pitchFamily="34" charset="0"/>
              </a:rPr>
              <a:t>  &amp;  Pol Ghesquière</a:t>
            </a:r>
            <a:r>
              <a:rPr lang="nl-BE" dirty="0" smtClean="0"/>
              <a:t/>
            </a:r>
            <a:br>
              <a:rPr lang="nl-BE" dirty="0" smtClean="0"/>
            </a:br>
            <a:r>
              <a:rPr lang="nl-BE" b="1" dirty="0">
                <a:solidFill>
                  <a:schemeClr val="accent6">
                    <a:lumMod val="75000"/>
                  </a:schemeClr>
                </a:solidFill>
              </a:rPr>
              <a:t/>
            </a:r>
            <a:br>
              <a:rPr lang="nl-BE" b="1" dirty="0">
                <a:solidFill>
                  <a:schemeClr val="accent6">
                    <a:lumMod val="75000"/>
                  </a:schemeClr>
                </a:solidFill>
              </a:rPr>
            </a:br>
            <a:endParaRPr lang="nl-BE" b="1" dirty="0">
              <a:solidFill>
                <a:schemeClr val="accent6">
                  <a:lumMod val="75000"/>
                </a:schemeClr>
              </a:solidFill>
            </a:endParaRPr>
          </a:p>
        </p:txBody>
      </p:sp>
      <p:sp>
        <p:nvSpPr>
          <p:cNvPr id="3" name="Subtitle 2"/>
          <p:cNvSpPr>
            <a:spLocks noGrp="1"/>
          </p:cNvSpPr>
          <p:nvPr>
            <p:ph type="subTitle" idx="1"/>
          </p:nvPr>
        </p:nvSpPr>
        <p:spPr>
          <a:xfrm>
            <a:off x="571472" y="4071942"/>
            <a:ext cx="7929618" cy="2214578"/>
          </a:xfrm>
        </p:spPr>
        <p:txBody>
          <a:bodyPr>
            <a:normAutofit/>
          </a:bodyPr>
          <a:lstStyle/>
          <a:p>
            <a:endParaRPr lang="nl-BE" sz="2800" dirty="0" smtClean="0"/>
          </a:p>
          <a:p>
            <a:pPr algn="l"/>
            <a:r>
              <a:rPr lang="en-US" sz="2400" dirty="0" smtClean="0">
                <a:solidFill>
                  <a:schemeClr val="tx1"/>
                </a:solidFill>
                <a:latin typeface="Tahoma" pitchFamily="34" charset="0"/>
                <a:cs typeface="Tahoma" pitchFamily="34" charset="0"/>
              </a:rPr>
              <a:t>Research Summit on Braille Reading and Writing </a:t>
            </a:r>
          </a:p>
          <a:p>
            <a:pPr algn="l"/>
            <a:r>
              <a:rPr lang="en-US" sz="2400" dirty="0" smtClean="0">
                <a:solidFill>
                  <a:schemeClr val="tx1"/>
                </a:solidFill>
                <a:latin typeface="Tahoma" pitchFamily="34" charset="0"/>
                <a:cs typeface="Tahoma" pitchFamily="34" charset="0"/>
              </a:rPr>
              <a:t>June 10-12, 2010, </a:t>
            </a:r>
          </a:p>
          <a:p>
            <a:pPr algn="l"/>
            <a:r>
              <a:rPr lang="en-US" sz="2400" dirty="0" smtClean="0">
                <a:solidFill>
                  <a:schemeClr val="tx1"/>
                </a:solidFill>
                <a:latin typeface="Tahoma" pitchFamily="34" charset="0"/>
                <a:cs typeface="Tahoma" pitchFamily="34" charset="0"/>
              </a:rPr>
              <a:t>in Denver, Colorado </a:t>
            </a:r>
            <a:endParaRPr lang="nl-BE" sz="2400" dirty="0">
              <a:solidFill>
                <a:schemeClr val="tx1"/>
              </a:solidFill>
              <a:latin typeface="Tahoma" pitchFamily="34" charset="0"/>
              <a:cs typeface="Tahoma" pitchFamily="34" charset="0"/>
            </a:endParaRPr>
          </a:p>
          <a:p>
            <a:endParaRPr lang="nl-BE" dirty="0"/>
          </a:p>
        </p:txBody>
      </p:sp>
      <p:pic>
        <p:nvPicPr>
          <p:cNvPr id="1026" name="Picture 2"/>
          <p:cNvPicPr>
            <a:picLocks noChangeAspect="1" noChangeArrowheads="1"/>
          </p:cNvPicPr>
          <p:nvPr/>
        </p:nvPicPr>
        <p:blipFill>
          <a:blip r:embed="rId2" cstate="print"/>
          <a:srcRect/>
          <a:stretch>
            <a:fillRect/>
          </a:stretch>
        </p:blipFill>
        <p:spPr bwMode="auto">
          <a:xfrm>
            <a:off x="428596" y="714356"/>
            <a:ext cx="1643074" cy="2830363"/>
          </a:xfrm>
          <a:prstGeom prst="rect">
            <a:avLst/>
          </a:prstGeom>
          <a:noFill/>
          <a:ln w="3175">
            <a:solidFill>
              <a:schemeClr val="tx1"/>
            </a:solid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ln>
                  <a:solidFill>
                    <a:schemeClr val="tx1"/>
                  </a:solidFill>
                </a:ln>
                <a:effectLst>
                  <a:outerShdw blurRad="38100" dist="38100" dir="2700000" algn="tl">
                    <a:srgbClr val="000000">
                      <a:alpha val="43137"/>
                    </a:srgbClr>
                  </a:outerShdw>
                </a:effectLst>
                <a:latin typeface="Tahoma" pitchFamily="34" charset="0"/>
                <a:cs typeface="Tahoma" pitchFamily="34" charset="0"/>
              </a:rPr>
              <a:t>Experimental setup</a:t>
            </a:r>
            <a:endParaRPr lang="en-US" sz="3600" dirty="0">
              <a:effectLst>
                <a:outerShdw blurRad="38100" dist="38100" dir="2700000" algn="tl">
                  <a:srgbClr val="000000">
                    <a:alpha val="43137"/>
                  </a:srgbClr>
                </a:outerShdw>
              </a:effectLst>
              <a:latin typeface="Tahoma" pitchFamily="34" charset="0"/>
              <a:cs typeface="Tahoma" pitchFamily="34" charset="0"/>
            </a:endParaRPr>
          </a:p>
        </p:txBody>
      </p:sp>
      <p:sp>
        <p:nvSpPr>
          <p:cNvPr id="3" name="Content Placeholder 2"/>
          <p:cNvSpPr>
            <a:spLocks noGrp="1"/>
          </p:cNvSpPr>
          <p:nvPr>
            <p:ph idx="1"/>
          </p:nvPr>
        </p:nvSpPr>
        <p:spPr/>
        <p:txBody>
          <a:bodyPr/>
          <a:lstStyle/>
          <a:p>
            <a:r>
              <a:rPr lang="en-US" b="1" dirty="0" smtClean="0">
                <a:latin typeface="Tahoma" pitchFamily="34" charset="0"/>
                <a:cs typeface="Tahoma" pitchFamily="34" charset="0"/>
              </a:rPr>
              <a:t>Speech  perception tests</a:t>
            </a:r>
          </a:p>
          <a:p>
            <a:pPr>
              <a:buNone/>
            </a:pPr>
            <a:r>
              <a:rPr lang="en-US" dirty="0">
                <a:latin typeface="Tahoma" pitchFamily="34" charset="0"/>
                <a:cs typeface="Tahoma" pitchFamily="34" charset="0"/>
              </a:rPr>
              <a:t> </a:t>
            </a:r>
            <a:r>
              <a:rPr lang="en-US" dirty="0" smtClean="0">
                <a:latin typeface="Tahoma" pitchFamily="34" charset="0"/>
                <a:cs typeface="Tahoma" pitchFamily="34" charset="0"/>
              </a:rPr>
              <a:t> - Words in noise</a:t>
            </a:r>
          </a:p>
          <a:p>
            <a:pPr>
              <a:buNone/>
            </a:pPr>
            <a:r>
              <a:rPr lang="en-US" dirty="0">
                <a:latin typeface="Tahoma" pitchFamily="34" charset="0"/>
                <a:cs typeface="Tahoma" pitchFamily="34" charset="0"/>
              </a:rPr>
              <a:t> </a:t>
            </a:r>
            <a:r>
              <a:rPr lang="en-US" dirty="0" smtClean="0">
                <a:latin typeface="Tahoma" pitchFamily="34" charset="0"/>
                <a:cs typeface="Tahoma" pitchFamily="34" charset="0"/>
              </a:rPr>
              <a:t> - Sentences in noise</a:t>
            </a:r>
          </a:p>
          <a:p>
            <a:pPr>
              <a:buNone/>
            </a:pPr>
            <a:r>
              <a:rPr lang="en-US" dirty="0">
                <a:latin typeface="Tahoma" pitchFamily="34" charset="0"/>
                <a:cs typeface="Tahoma" pitchFamily="34" charset="0"/>
              </a:rPr>
              <a:t> </a:t>
            </a:r>
            <a:r>
              <a:rPr lang="en-US" dirty="0" smtClean="0">
                <a:latin typeface="Tahoma" pitchFamily="34" charset="0"/>
                <a:cs typeface="Tahoma" pitchFamily="34" charset="0"/>
              </a:rPr>
              <a:t> - Categorical perception (</a:t>
            </a:r>
            <a:r>
              <a:rPr lang="en-US" dirty="0" err="1" smtClean="0">
                <a:latin typeface="Tahoma" pitchFamily="34" charset="0"/>
                <a:cs typeface="Tahoma" pitchFamily="34" charset="0"/>
              </a:rPr>
              <a:t>bA</a:t>
            </a:r>
            <a:r>
              <a:rPr lang="en-US" dirty="0" smtClean="0">
                <a:latin typeface="Tahoma" pitchFamily="34" charset="0"/>
                <a:cs typeface="Tahoma" pitchFamily="34" charset="0"/>
              </a:rPr>
              <a:t>- </a:t>
            </a:r>
            <a:r>
              <a:rPr lang="en-US" dirty="0" err="1" smtClean="0">
                <a:latin typeface="Tahoma" pitchFamily="34" charset="0"/>
                <a:cs typeface="Tahoma" pitchFamily="34" charset="0"/>
              </a:rPr>
              <a:t>dA</a:t>
            </a:r>
            <a:r>
              <a:rPr lang="en-US" dirty="0" smtClean="0">
                <a:latin typeface="Tahoma" pitchFamily="34" charset="0"/>
                <a:cs typeface="Tahoma" pitchFamily="34" charset="0"/>
              </a:rPr>
              <a:t>)</a:t>
            </a:r>
            <a:endParaRPr lang="en-US"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latin typeface="Tahoma" pitchFamily="34" charset="0"/>
                <a:cs typeface="Tahoma" pitchFamily="34" charset="0"/>
              </a:rPr>
              <a:t>Speech perception</a:t>
            </a:r>
            <a:endParaRPr lang="en-US" sz="3600" dirty="0">
              <a:latin typeface="Tahoma" pitchFamily="34" charset="0"/>
              <a:cs typeface="Tahoma" pitchFamily="34" charset="0"/>
            </a:endParaRPr>
          </a:p>
        </p:txBody>
      </p:sp>
      <p:pic>
        <p:nvPicPr>
          <p:cNvPr id="33795" name="Picture 3"/>
          <p:cNvPicPr>
            <a:picLocks noGrp="1" noChangeAspect="1" noChangeArrowheads="1"/>
          </p:cNvPicPr>
          <p:nvPr>
            <p:ph idx="1"/>
          </p:nvPr>
        </p:nvPicPr>
        <p:blipFill>
          <a:blip r:embed="rId2" cstate="print"/>
          <a:srcRect/>
          <a:stretch>
            <a:fillRect/>
          </a:stretch>
        </p:blipFill>
        <p:spPr bwMode="auto">
          <a:xfrm>
            <a:off x="1857356" y="3214686"/>
            <a:ext cx="5533334" cy="2980953"/>
          </a:xfrm>
          <a:prstGeom prst="rect">
            <a:avLst/>
          </a:prstGeom>
          <a:noFill/>
        </p:spPr>
      </p:pic>
      <p:sp>
        <p:nvSpPr>
          <p:cNvPr id="5" name="Rectangle 4"/>
          <p:cNvSpPr/>
          <p:nvPr/>
        </p:nvSpPr>
        <p:spPr>
          <a:xfrm>
            <a:off x="500034" y="1571612"/>
            <a:ext cx="8143932" cy="1323439"/>
          </a:xfrm>
          <a:prstGeom prst="rect">
            <a:avLst/>
          </a:prstGeom>
        </p:spPr>
        <p:txBody>
          <a:bodyPr wrap="square">
            <a:spAutoFit/>
          </a:bodyPr>
          <a:lstStyle/>
          <a:p>
            <a:r>
              <a:rPr lang="en-US" sz="2000" dirty="0" smtClean="0">
                <a:latin typeface="Tahoma" pitchFamily="34" charset="0"/>
                <a:cs typeface="Tahoma" pitchFamily="34" charset="0"/>
              </a:rPr>
              <a:t>Sound = vibrations with a specific frequency and amplitude</a:t>
            </a:r>
          </a:p>
          <a:p>
            <a:endParaRPr lang="en-US" sz="2000" dirty="0" smtClean="0">
              <a:latin typeface="Tahoma" pitchFamily="34" charset="0"/>
              <a:cs typeface="Tahoma" pitchFamily="34" charset="0"/>
            </a:endParaRPr>
          </a:p>
          <a:p>
            <a:r>
              <a:rPr lang="en-US" sz="2000" dirty="0" smtClean="0">
                <a:latin typeface="Tahoma" pitchFamily="34" charset="0"/>
                <a:cs typeface="Tahoma" pitchFamily="34" charset="0"/>
              </a:rPr>
              <a:t>Speech perception requires adequate tracking of rapid transitions in frequency and amplitude</a:t>
            </a:r>
            <a:endParaRPr lang="en-US" sz="2000" dirty="0">
              <a:latin typeface="Tahoma" pitchFamily="34" charset="0"/>
              <a:cs typeface="Tahoma" pitchFamily="34" charset="0"/>
            </a:endParaRPr>
          </a:p>
        </p:txBody>
      </p:sp>
      <p:sp>
        <p:nvSpPr>
          <p:cNvPr id="6" name="Rectangle 5"/>
          <p:cNvSpPr/>
          <p:nvPr/>
        </p:nvSpPr>
        <p:spPr>
          <a:xfrm>
            <a:off x="3786182" y="6215082"/>
            <a:ext cx="1577676" cy="369332"/>
          </a:xfrm>
          <a:prstGeom prst="rect">
            <a:avLst/>
          </a:prstGeom>
        </p:spPr>
        <p:txBody>
          <a:bodyPr wrap="none">
            <a:spAutoFit/>
          </a:bodyPr>
          <a:lstStyle/>
          <a:p>
            <a:pPr>
              <a:spcBef>
                <a:spcPct val="50000"/>
              </a:spcBef>
            </a:pPr>
            <a:r>
              <a:rPr lang="en-US" b="1" dirty="0" err="1" smtClean="0">
                <a:latin typeface="Tahoma" pitchFamily="34" charset="0"/>
                <a:cs typeface="Tahoma" pitchFamily="34" charset="0"/>
              </a:rPr>
              <a:t>Spectogram</a:t>
            </a:r>
            <a:endParaRPr lang="en-US" b="1" dirty="0">
              <a:latin typeface="Tahoma" pitchFamily="34" charset="0"/>
              <a:cs typeface="Tahom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effectLst>
                  <a:outerShdw blurRad="38100" dist="38100" dir="2700000" algn="tl">
                    <a:srgbClr val="000000">
                      <a:alpha val="43137"/>
                    </a:srgbClr>
                  </a:outerShdw>
                </a:effectLst>
                <a:latin typeface="Tahoma" pitchFamily="34" charset="0"/>
                <a:cs typeface="Tahoma" pitchFamily="34" charset="0"/>
              </a:rPr>
              <a:t>Speech perception tests</a:t>
            </a:r>
            <a:endParaRPr lang="en-US" sz="3600" dirty="0">
              <a:effectLst>
                <a:outerShdw blurRad="38100" dist="38100" dir="2700000" algn="tl">
                  <a:srgbClr val="000000">
                    <a:alpha val="43137"/>
                  </a:srgbClr>
                </a:outerShdw>
              </a:effectLst>
              <a:latin typeface="Tahoma" pitchFamily="34" charset="0"/>
              <a:cs typeface="Tahoma" pitchFamily="34" charset="0"/>
            </a:endParaRPr>
          </a:p>
        </p:txBody>
      </p:sp>
      <p:sp>
        <p:nvSpPr>
          <p:cNvPr id="3" name="Content Placeholder 2"/>
          <p:cNvSpPr>
            <a:spLocks noGrp="1"/>
          </p:cNvSpPr>
          <p:nvPr>
            <p:ph idx="1"/>
          </p:nvPr>
        </p:nvSpPr>
        <p:spPr/>
        <p:txBody>
          <a:bodyPr/>
          <a:lstStyle/>
          <a:p>
            <a:pPr>
              <a:lnSpc>
                <a:spcPct val="90000"/>
              </a:lnSpc>
            </a:pPr>
            <a:r>
              <a:rPr lang="en-US" sz="2800" dirty="0" smtClean="0">
                <a:latin typeface="Tahoma" pitchFamily="34" charset="0"/>
                <a:cs typeface="Tahoma" pitchFamily="34" charset="0"/>
              </a:rPr>
              <a:t>SPEECH-IN-NOISE PERCEPTION</a:t>
            </a:r>
          </a:p>
          <a:p>
            <a:pPr lvl="1">
              <a:lnSpc>
                <a:spcPct val="90000"/>
              </a:lnSpc>
            </a:pPr>
            <a:r>
              <a:rPr lang="en-US" sz="2400" dirty="0" smtClean="0">
                <a:latin typeface="Tahoma" pitchFamily="34" charset="0"/>
                <a:cs typeface="Tahoma" pitchFamily="34" charset="0"/>
              </a:rPr>
              <a:t>Noise = 70 dB SPL</a:t>
            </a:r>
          </a:p>
          <a:p>
            <a:pPr lvl="1">
              <a:lnSpc>
                <a:spcPct val="90000"/>
              </a:lnSpc>
            </a:pPr>
            <a:r>
              <a:rPr lang="en-US" sz="2400" dirty="0" smtClean="0">
                <a:latin typeface="Tahoma" pitchFamily="34" charset="0"/>
                <a:cs typeface="Tahoma" pitchFamily="34" charset="0"/>
              </a:rPr>
              <a:t>Presentation of 3 x 22 one-syllable words </a:t>
            </a:r>
          </a:p>
          <a:p>
            <a:pPr lvl="1">
              <a:lnSpc>
                <a:spcPct val="90000"/>
              </a:lnSpc>
            </a:pPr>
            <a:r>
              <a:rPr lang="en-US" sz="2400" dirty="0" smtClean="0">
                <a:latin typeface="Tahoma" pitchFamily="34" charset="0"/>
                <a:cs typeface="Tahoma" pitchFamily="34" charset="0"/>
              </a:rPr>
              <a:t>Three SNR-levels</a:t>
            </a:r>
          </a:p>
          <a:p>
            <a:pPr lvl="2">
              <a:lnSpc>
                <a:spcPct val="90000"/>
              </a:lnSpc>
              <a:buNone/>
            </a:pPr>
            <a:r>
              <a:rPr lang="en-US" sz="2000" dirty="0" smtClean="0">
                <a:latin typeface="Tahoma" pitchFamily="34" charset="0"/>
                <a:cs typeface="Tahoma" pitchFamily="34" charset="0"/>
              </a:rPr>
              <a:t>-3 dB SNR                                -2 dB SNR                            </a:t>
            </a:r>
          </a:p>
          <a:p>
            <a:pPr lvl="2">
              <a:lnSpc>
                <a:spcPct val="90000"/>
              </a:lnSpc>
              <a:buNone/>
            </a:pPr>
            <a:r>
              <a:rPr lang="en-US" sz="2000" dirty="0" smtClean="0">
                <a:latin typeface="Tahoma" pitchFamily="34" charset="0"/>
                <a:cs typeface="Tahoma" pitchFamily="34" charset="0"/>
              </a:rPr>
              <a:t>-6 dB SNR                                -5 dB SNR      Estonia         </a:t>
            </a:r>
          </a:p>
          <a:p>
            <a:pPr lvl="2">
              <a:lnSpc>
                <a:spcPct val="90000"/>
              </a:lnSpc>
              <a:buNone/>
            </a:pPr>
            <a:r>
              <a:rPr lang="en-US" sz="2000" dirty="0" smtClean="0">
                <a:latin typeface="Tahoma" pitchFamily="34" charset="0"/>
                <a:cs typeface="Tahoma" pitchFamily="34" charset="0"/>
              </a:rPr>
              <a:t>-9 dB SNR                                -8 dB SNR                       </a:t>
            </a:r>
          </a:p>
          <a:p>
            <a:pPr lvl="2">
              <a:lnSpc>
                <a:spcPct val="90000"/>
              </a:lnSpc>
              <a:buFontTx/>
              <a:buNone/>
            </a:pPr>
            <a:endParaRPr lang="en-US" sz="2000" dirty="0" smtClean="0">
              <a:latin typeface="Tahoma" pitchFamily="34" charset="0"/>
              <a:cs typeface="Tahoma" pitchFamily="34" charset="0"/>
            </a:endParaRPr>
          </a:p>
          <a:p>
            <a:pPr>
              <a:lnSpc>
                <a:spcPct val="90000"/>
              </a:lnSpc>
            </a:pPr>
            <a:r>
              <a:rPr lang="en-US" sz="2800" dirty="0" smtClean="0">
                <a:latin typeface="Tahoma" pitchFamily="34" charset="0"/>
                <a:cs typeface="Tahoma" pitchFamily="34" charset="0"/>
              </a:rPr>
              <a:t>CATEGORICAL PERCEPTION</a:t>
            </a:r>
          </a:p>
          <a:p>
            <a:pPr lvl="1">
              <a:lnSpc>
                <a:spcPct val="90000"/>
              </a:lnSpc>
              <a:buFontTx/>
              <a:buNone/>
            </a:pPr>
            <a:r>
              <a:rPr lang="en-US" sz="2400" dirty="0" smtClean="0">
                <a:latin typeface="Tahoma" pitchFamily="34" charset="0"/>
                <a:cs typeface="Tahoma" pitchFamily="34" charset="0"/>
              </a:rPr>
              <a:t>    </a:t>
            </a:r>
            <a:r>
              <a:rPr lang="en-US" sz="2400" dirty="0" smtClean="0">
                <a:latin typeface="Tahoma" pitchFamily="34" charset="0"/>
                <a:cs typeface="Tahoma" pitchFamily="34" charset="0"/>
                <a:sym typeface="Symbol" pitchFamily="18" charset="2"/>
              </a:rPr>
              <a:t>  </a:t>
            </a:r>
            <a:r>
              <a:rPr lang="en-US" sz="2400" dirty="0" smtClean="0">
                <a:latin typeface="Tahoma" pitchFamily="34" charset="0"/>
                <a:cs typeface="Tahoma" pitchFamily="34" charset="0"/>
              </a:rPr>
              <a:t>10 step continuum /</a:t>
            </a:r>
            <a:r>
              <a:rPr lang="en-US" sz="2400" dirty="0" err="1" smtClean="0">
                <a:latin typeface="Tahoma" pitchFamily="34" charset="0"/>
                <a:cs typeface="Tahoma" pitchFamily="34" charset="0"/>
              </a:rPr>
              <a:t>ba</a:t>
            </a:r>
            <a:r>
              <a:rPr lang="en-US" sz="2400" dirty="0" smtClean="0">
                <a:latin typeface="Tahoma" pitchFamily="34" charset="0"/>
                <a:cs typeface="Tahoma" pitchFamily="34" charset="0"/>
              </a:rPr>
              <a:t>/  -   /</a:t>
            </a:r>
            <a:r>
              <a:rPr lang="en-US" sz="2400" dirty="0" err="1" smtClean="0">
                <a:latin typeface="Tahoma" pitchFamily="34" charset="0"/>
                <a:cs typeface="Tahoma" pitchFamily="34" charset="0"/>
              </a:rPr>
              <a:t>da</a:t>
            </a:r>
            <a:r>
              <a:rPr lang="en-US" sz="2400" dirty="0" smtClean="0">
                <a:latin typeface="Tahoma" pitchFamily="34" charset="0"/>
                <a:cs typeface="Tahoma" pitchFamily="34" charset="0"/>
              </a:rPr>
              <a:t>/</a:t>
            </a:r>
          </a:p>
          <a:p>
            <a:endParaRPr lang="nl-BE" dirty="0"/>
          </a:p>
        </p:txBody>
      </p:sp>
      <p:sp>
        <p:nvSpPr>
          <p:cNvPr id="4" name="Right Brace 3"/>
          <p:cNvSpPr/>
          <p:nvPr/>
        </p:nvSpPr>
        <p:spPr>
          <a:xfrm>
            <a:off x="2643174" y="3286124"/>
            <a:ext cx="214314" cy="92869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BE"/>
          </a:p>
        </p:txBody>
      </p:sp>
      <p:sp>
        <p:nvSpPr>
          <p:cNvPr id="5" name="Right Brace 4"/>
          <p:cNvSpPr/>
          <p:nvPr/>
        </p:nvSpPr>
        <p:spPr>
          <a:xfrm>
            <a:off x="6357950" y="3286124"/>
            <a:ext cx="214314" cy="92869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BE"/>
          </a:p>
        </p:txBody>
      </p:sp>
      <p:sp>
        <p:nvSpPr>
          <p:cNvPr id="6" name="TextBox 5"/>
          <p:cNvSpPr txBox="1"/>
          <p:nvPr/>
        </p:nvSpPr>
        <p:spPr>
          <a:xfrm>
            <a:off x="3000364" y="3500438"/>
            <a:ext cx="1428760" cy="400110"/>
          </a:xfrm>
          <a:prstGeom prst="rect">
            <a:avLst/>
          </a:prstGeom>
          <a:noFill/>
        </p:spPr>
        <p:txBody>
          <a:bodyPr wrap="square" rtlCol="0">
            <a:spAutoFit/>
          </a:bodyPr>
          <a:lstStyle/>
          <a:p>
            <a:r>
              <a:rPr lang="en-US" sz="2000" dirty="0" smtClean="0">
                <a:latin typeface="Tahoma" pitchFamily="34" charset="0"/>
                <a:cs typeface="Tahoma" pitchFamily="34" charset="0"/>
              </a:rPr>
              <a:t>Belgium</a:t>
            </a:r>
            <a:endParaRPr lang="en-US" sz="2000" dirty="0">
              <a:latin typeface="Tahoma" pitchFamily="34" charset="0"/>
              <a:cs typeface="Tahom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l-BE"/>
          </a:p>
        </p:txBody>
      </p:sp>
      <p:sp>
        <p:nvSpPr>
          <p:cNvPr id="3" name="Content Placeholder 2"/>
          <p:cNvSpPr>
            <a:spLocks noGrp="1"/>
          </p:cNvSpPr>
          <p:nvPr>
            <p:ph idx="1"/>
          </p:nvPr>
        </p:nvSpPr>
        <p:spPr/>
        <p:txBody>
          <a:bodyPr/>
          <a:lstStyle/>
          <a:p>
            <a:endParaRPr lang="nl-BE"/>
          </a:p>
        </p:txBody>
      </p:sp>
      <p:pic>
        <p:nvPicPr>
          <p:cNvPr id="4" name="Picture 2"/>
          <p:cNvPicPr>
            <a:picLocks noChangeAspect="1" noChangeArrowheads="1"/>
          </p:cNvPicPr>
          <p:nvPr/>
        </p:nvPicPr>
        <p:blipFill>
          <a:blip r:embed="rId2" cstate="print"/>
          <a:srcRect/>
          <a:stretch>
            <a:fillRect/>
          </a:stretch>
        </p:blipFill>
        <p:spPr bwMode="auto">
          <a:xfrm>
            <a:off x="-36513" y="-458788"/>
            <a:ext cx="9753601" cy="7315201"/>
          </a:xfrm>
          <a:prstGeom prst="rect">
            <a:avLst/>
          </a:prstGeom>
          <a:noFill/>
          <a:ln w="38100">
            <a:solidFill>
              <a:schemeClr val="tx1"/>
            </a:solidFill>
            <a:miter lim="800000"/>
            <a:headEnd/>
            <a:tailEnd/>
          </a:ln>
          <a:effectLst/>
        </p:spPr>
      </p:pic>
      <p:pic>
        <p:nvPicPr>
          <p:cNvPr id="5" name="Picture 2"/>
          <p:cNvPicPr>
            <a:picLocks noChangeAspect="1" noChangeArrowheads="1"/>
          </p:cNvPicPr>
          <p:nvPr/>
        </p:nvPicPr>
        <p:blipFill>
          <a:blip r:embed="rId2" cstate="print"/>
          <a:srcRect/>
          <a:stretch>
            <a:fillRect/>
          </a:stretch>
        </p:blipFill>
        <p:spPr bwMode="auto">
          <a:xfrm>
            <a:off x="-36513" y="-458788"/>
            <a:ext cx="9753601" cy="7315201"/>
          </a:xfrm>
          <a:prstGeom prst="rect">
            <a:avLst/>
          </a:prstGeom>
          <a:noFill/>
          <a:ln w="38100">
            <a:solidFill>
              <a:schemeClr val="tx1"/>
            </a:solidFill>
            <a:miter lim="800000"/>
            <a:headEnd/>
            <a:tailEnd/>
          </a:ln>
          <a:effectLst/>
        </p:spPr>
      </p:pic>
      <p:sp>
        <p:nvSpPr>
          <p:cNvPr id="6" name="Freeform 3"/>
          <p:cNvSpPr>
            <a:spLocks/>
          </p:cNvSpPr>
          <p:nvPr/>
        </p:nvSpPr>
        <p:spPr bwMode="auto">
          <a:xfrm>
            <a:off x="1187450" y="3021013"/>
            <a:ext cx="792163" cy="336550"/>
          </a:xfrm>
          <a:custGeom>
            <a:avLst/>
            <a:gdLst/>
            <a:ahLst/>
            <a:cxnLst>
              <a:cxn ang="0">
                <a:pos x="0" y="30"/>
              </a:cxn>
              <a:cxn ang="0">
                <a:pos x="318" y="30"/>
              </a:cxn>
              <a:cxn ang="0">
                <a:pos x="499" y="212"/>
              </a:cxn>
            </a:cxnLst>
            <a:rect l="0" t="0" r="r" b="b"/>
            <a:pathLst>
              <a:path w="499" h="212">
                <a:moveTo>
                  <a:pt x="0" y="30"/>
                </a:moveTo>
                <a:cubicBezTo>
                  <a:pt x="117" y="15"/>
                  <a:pt x="235" y="0"/>
                  <a:pt x="318" y="30"/>
                </a:cubicBezTo>
                <a:cubicBezTo>
                  <a:pt x="401" y="60"/>
                  <a:pt x="469" y="182"/>
                  <a:pt x="499" y="212"/>
                </a:cubicBezTo>
              </a:path>
            </a:pathLst>
          </a:custGeom>
          <a:noFill/>
          <a:ln w="76200" cmpd="sng">
            <a:solidFill>
              <a:srgbClr val="66FF33"/>
            </a:solidFill>
            <a:round/>
            <a:headEnd/>
            <a:tailEnd/>
          </a:ln>
          <a:effectLst/>
        </p:spPr>
        <p:txBody>
          <a:bodyPr/>
          <a:lstStyle/>
          <a:p>
            <a:endParaRPr lang="nl-BE"/>
          </a:p>
        </p:txBody>
      </p:sp>
      <p:sp>
        <p:nvSpPr>
          <p:cNvPr id="7" name="Freeform 4"/>
          <p:cNvSpPr>
            <a:spLocks/>
          </p:cNvSpPr>
          <p:nvPr/>
        </p:nvSpPr>
        <p:spPr bwMode="auto">
          <a:xfrm>
            <a:off x="6732588" y="2997200"/>
            <a:ext cx="792162" cy="336550"/>
          </a:xfrm>
          <a:custGeom>
            <a:avLst/>
            <a:gdLst/>
            <a:ahLst/>
            <a:cxnLst>
              <a:cxn ang="0">
                <a:pos x="0" y="30"/>
              </a:cxn>
              <a:cxn ang="0">
                <a:pos x="318" y="30"/>
              </a:cxn>
              <a:cxn ang="0">
                <a:pos x="499" y="212"/>
              </a:cxn>
            </a:cxnLst>
            <a:rect l="0" t="0" r="r" b="b"/>
            <a:pathLst>
              <a:path w="499" h="212">
                <a:moveTo>
                  <a:pt x="0" y="30"/>
                </a:moveTo>
                <a:cubicBezTo>
                  <a:pt x="117" y="15"/>
                  <a:pt x="235" y="0"/>
                  <a:pt x="318" y="30"/>
                </a:cubicBezTo>
                <a:cubicBezTo>
                  <a:pt x="401" y="60"/>
                  <a:pt x="469" y="182"/>
                  <a:pt x="499" y="212"/>
                </a:cubicBezTo>
              </a:path>
            </a:pathLst>
          </a:custGeom>
          <a:noFill/>
          <a:ln w="76200" cmpd="sng">
            <a:solidFill>
              <a:srgbClr val="66FF33"/>
            </a:solidFill>
            <a:round/>
            <a:headEnd/>
            <a:tailEnd/>
          </a:ln>
          <a:effectLst/>
        </p:spPr>
        <p:txBody>
          <a:bodyPr/>
          <a:lstStyle/>
          <a:p>
            <a:endParaRPr lang="nl-BE"/>
          </a:p>
        </p:txBody>
      </p:sp>
      <p:sp>
        <p:nvSpPr>
          <p:cNvPr id="8" name="Freeform 5"/>
          <p:cNvSpPr>
            <a:spLocks/>
          </p:cNvSpPr>
          <p:nvPr/>
        </p:nvSpPr>
        <p:spPr bwMode="auto">
          <a:xfrm rot="10800000">
            <a:off x="6804025" y="3933825"/>
            <a:ext cx="792163" cy="336550"/>
          </a:xfrm>
          <a:custGeom>
            <a:avLst/>
            <a:gdLst/>
            <a:ahLst/>
            <a:cxnLst>
              <a:cxn ang="0">
                <a:pos x="0" y="30"/>
              </a:cxn>
              <a:cxn ang="0">
                <a:pos x="318" y="30"/>
              </a:cxn>
              <a:cxn ang="0">
                <a:pos x="499" y="212"/>
              </a:cxn>
            </a:cxnLst>
            <a:rect l="0" t="0" r="r" b="b"/>
            <a:pathLst>
              <a:path w="499" h="212">
                <a:moveTo>
                  <a:pt x="0" y="30"/>
                </a:moveTo>
                <a:cubicBezTo>
                  <a:pt x="117" y="15"/>
                  <a:pt x="235" y="0"/>
                  <a:pt x="318" y="30"/>
                </a:cubicBezTo>
                <a:cubicBezTo>
                  <a:pt x="401" y="60"/>
                  <a:pt x="469" y="182"/>
                  <a:pt x="499" y="212"/>
                </a:cubicBezTo>
              </a:path>
            </a:pathLst>
          </a:custGeom>
          <a:noFill/>
          <a:ln w="76200" cmpd="sng">
            <a:solidFill>
              <a:srgbClr val="66FF33"/>
            </a:solidFill>
            <a:round/>
            <a:headEnd/>
            <a:tailEnd/>
          </a:ln>
          <a:effectLst/>
        </p:spPr>
        <p:txBody>
          <a:bodyPr/>
          <a:lstStyle/>
          <a:p>
            <a:endParaRPr lang="nl-BE"/>
          </a:p>
        </p:txBody>
      </p:sp>
      <p:sp>
        <p:nvSpPr>
          <p:cNvPr id="9" name="Freeform 6"/>
          <p:cNvSpPr>
            <a:spLocks/>
          </p:cNvSpPr>
          <p:nvPr/>
        </p:nvSpPr>
        <p:spPr bwMode="auto">
          <a:xfrm rot="10800000" flipV="1">
            <a:off x="6732588" y="4797425"/>
            <a:ext cx="792162" cy="336550"/>
          </a:xfrm>
          <a:custGeom>
            <a:avLst/>
            <a:gdLst/>
            <a:ahLst/>
            <a:cxnLst>
              <a:cxn ang="0">
                <a:pos x="0" y="30"/>
              </a:cxn>
              <a:cxn ang="0">
                <a:pos x="318" y="30"/>
              </a:cxn>
              <a:cxn ang="0">
                <a:pos x="499" y="212"/>
              </a:cxn>
            </a:cxnLst>
            <a:rect l="0" t="0" r="r" b="b"/>
            <a:pathLst>
              <a:path w="499" h="212">
                <a:moveTo>
                  <a:pt x="0" y="30"/>
                </a:moveTo>
                <a:cubicBezTo>
                  <a:pt x="117" y="15"/>
                  <a:pt x="235" y="0"/>
                  <a:pt x="318" y="30"/>
                </a:cubicBezTo>
                <a:cubicBezTo>
                  <a:pt x="401" y="60"/>
                  <a:pt x="469" y="182"/>
                  <a:pt x="499" y="212"/>
                </a:cubicBezTo>
              </a:path>
            </a:pathLst>
          </a:custGeom>
          <a:noFill/>
          <a:ln w="76200" cmpd="sng">
            <a:solidFill>
              <a:srgbClr val="66FF33"/>
            </a:solidFill>
            <a:round/>
            <a:headEnd/>
            <a:tailEnd/>
          </a:ln>
          <a:effectLst/>
        </p:spPr>
        <p:txBody>
          <a:bodyPr/>
          <a:lstStyle/>
          <a:p>
            <a:endParaRPr lang="nl-BE"/>
          </a:p>
        </p:txBody>
      </p:sp>
      <p:sp>
        <p:nvSpPr>
          <p:cNvPr id="10" name="Freeform 7"/>
          <p:cNvSpPr>
            <a:spLocks/>
          </p:cNvSpPr>
          <p:nvPr/>
        </p:nvSpPr>
        <p:spPr bwMode="auto">
          <a:xfrm rot="10800000" flipV="1">
            <a:off x="1116013" y="4797425"/>
            <a:ext cx="792162" cy="336550"/>
          </a:xfrm>
          <a:custGeom>
            <a:avLst/>
            <a:gdLst/>
            <a:ahLst/>
            <a:cxnLst>
              <a:cxn ang="0">
                <a:pos x="0" y="30"/>
              </a:cxn>
              <a:cxn ang="0">
                <a:pos x="318" y="30"/>
              </a:cxn>
              <a:cxn ang="0">
                <a:pos x="499" y="212"/>
              </a:cxn>
            </a:cxnLst>
            <a:rect l="0" t="0" r="r" b="b"/>
            <a:pathLst>
              <a:path w="499" h="212">
                <a:moveTo>
                  <a:pt x="0" y="30"/>
                </a:moveTo>
                <a:cubicBezTo>
                  <a:pt x="117" y="15"/>
                  <a:pt x="235" y="0"/>
                  <a:pt x="318" y="30"/>
                </a:cubicBezTo>
                <a:cubicBezTo>
                  <a:pt x="401" y="60"/>
                  <a:pt x="469" y="182"/>
                  <a:pt x="499" y="212"/>
                </a:cubicBezTo>
              </a:path>
            </a:pathLst>
          </a:custGeom>
          <a:noFill/>
          <a:ln w="76200" cmpd="sng">
            <a:solidFill>
              <a:srgbClr val="66FF33"/>
            </a:solidFill>
            <a:round/>
            <a:headEnd/>
            <a:tailEnd/>
          </a:ln>
          <a:effectLst/>
        </p:spPr>
        <p:txBody>
          <a:bodyPr/>
          <a:lstStyle/>
          <a:p>
            <a:endParaRPr lang="nl-BE"/>
          </a:p>
        </p:txBody>
      </p:sp>
      <p:sp>
        <p:nvSpPr>
          <p:cNvPr id="11" name="Freeform 8"/>
          <p:cNvSpPr>
            <a:spLocks/>
          </p:cNvSpPr>
          <p:nvPr/>
        </p:nvSpPr>
        <p:spPr bwMode="auto">
          <a:xfrm rot="10800000" flipV="1">
            <a:off x="1116013" y="4221163"/>
            <a:ext cx="792162" cy="336550"/>
          </a:xfrm>
          <a:custGeom>
            <a:avLst/>
            <a:gdLst/>
            <a:ahLst/>
            <a:cxnLst>
              <a:cxn ang="0">
                <a:pos x="0" y="30"/>
              </a:cxn>
              <a:cxn ang="0">
                <a:pos x="318" y="30"/>
              </a:cxn>
              <a:cxn ang="0">
                <a:pos x="499" y="212"/>
              </a:cxn>
            </a:cxnLst>
            <a:rect l="0" t="0" r="r" b="b"/>
            <a:pathLst>
              <a:path w="499" h="212">
                <a:moveTo>
                  <a:pt x="0" y="30"/>
                </a:moveTo>
                <a:cubicBezTo>
                  <a:pt x="117" y="15"/>
                  <a:pt x="235" y="0"/>
                  <a:pt x="318" y="30"/>
                </a:cubicBezTo>
                <a:cubicBezTo>
                  <a:pt x="401" y="60"/>
                  <a:pt x="469" y="182"/>
                  <a:pt x="499" y="212"/>
                </a:cubicBezTo>
              </a:path>
            </a:pathLst>
          </a:custGeom>
          <a:noFill/>
          <a:ln w="76200" cmpd="sng">
            <a:solidFill>
              <a:srgbClr val="66FF33"/>
            </a:solidFill>
            <a:round/>
            <a:headEnd/>
            <a:tailEnd/>
          </a:ln>
          <a:effectLst/>
        </p:spPr>
        <p:txBody>
          <a:bodyPr/>
          <a:lstStyle/>
          <a:p>
            <a:endParaRPr lang="nl-BE"/>
          </a:p>
        </p:txBody>
      </p:sp>
      <p:sp>
        <p:nvSpPr>
          <p:cNvPr id="12" name="Freeform 9"/>
          <p:cNvSpPr>
            <a:spLocks/>
          </p:cNvSpPr>
          <p:nvPr/>
        </p:nvSpPr>
        <p:spPr bwMode="auto">
          <a:xfrm rot="10800000" flipV="1">
            <a:off x="3995738" y="4149725"/>
            <a:ext cx="792162" cy="336550"/>
          </a:xfrm>
          <a:custGeom>
            <a:avLst/>
            <a:gdLst/>
            <a:ahLst/>
            <a:cxnLst>
              <a:cxn ang="0">
                <a:pos x="0" y="30"/>
              </a:cxn>
              <a:cxn ang="0">
                <a:pos x="318" y="30"/>
              </a:cxn>
              <a:cxn ang="0">
                <a:pos x="499" y="212"/>
              </a:cxn>
            </a:cxnLst>
            <a:rect l="0" t="0" r="r" b="b"/>
            <a:pathLst>
              <a:path w="499" h="212">
                <a:moveTo>
                  <a:pt x="0" y="30"/>
                </a:moveTo>
                <a:cubicBezTo>
                  <a:pt x="117" y="15"/>
                  <a:pt x="235" y="0"/>
                  <a:pt x="318" y="30"/>
                </a:cubicBezTo>
                <a:cubicBezTo>
                  <a:pt x="401" y="60"/>
                  <a:pt x="469" y="182"/>
                  <a:pt x="499" y="212"/>
                </a:cubicBezTo>
              </a:path>
            </a:pathLst>
          </a:custGeom>
          <a:noFill/>
          <a:ln w="38100" cap="rnd" cmpd="sng">
            <a:solidFill>
              <a:srgbClr val="66FF33"/>
            </a:solidFill>
            <a:prstDash val="sysDot"/>
            <a:round/>
            <a:headEnd/>
            <a:tailEnd/>
          </a:ln>
          <a:effectLst/>
        </p:spPr>
        <p:txBody>
          <a:bodyPr/>
          <a:lstStyle/>
          <a:p>
            <a:endParaRPr lang="nl-BE"/>
          </a:p>
        </p:txBody>
      </p:sp>
      <p:sp>
        <p:nvSpPr>
          <p:cNvPr id="13" name="Freeform 10"/>
          <p:cNvSpPr>
            <a:spLocks/>
          </p:cNvSpPr>
          <p:nvPr/>
        </p:nvSpPr>
        <p:spPr bwMode="auto">
          <a:xfrm rot="10800000">
            <a:off x="3995738" y="3860800"/>
            <a:ext cx="792162" cy="336550"/>
          </a:xfrm>
          <a:custGeom>
            <a:avLst/>
            <a:gdLst/>
            <a:ahLst/>
            <a:cxnLst>
              <a:cxn ang="0">
                <a:pos x="0" y="30"/>
              </a:cxn>
              <a:cxn ang="0">
                <a:pos x="318" y="30"/>
              </a:cxn>
              <a:cxn ang="0">
                <a:pos x="499" y="212"/>
              </a:cxn>
            </a:cxnLst>
            <a:rect l="0" t="0" r="r" b="b"/>
            <a:pathLst>
              <a:path w="499" h="212">
                <a:moveTo>
                  <a:pt x="0" y="30"/>
                </a:moveTo>
                <a:cubicBezTo>
                  <a:pt x="117" y="15"/>
                  <a:pt x="235" y="0"/>
                  <a:pt x="318" y="30"/>
                </a:cubicBezTo>
                <a:cubicBezTo>
                  <a:pt x="401" y="60"/>
                  <a:pt x="469" y="182"/>
                  <a:pt x="499" y="212"/>
                </a:cubicBezTo>
              </a:path>
            </a:pathLst>
          </a:custGeom>
          <a:noFill/>
          <a:ln w="38100" cap="flat" cmpd="sng">
            <a:solidFill>
              <a:srgbClr val="66FF33"/>
            </a:solidFill>
            <a:prstDash val="sysDot"/>
            <a:round/>
            <a:headEnd/>
            <a:tailEnd/>
          </a:ln>
          <a:effectLst/>
        </p:spPr>
        <p:txBody>
          <a:bodyPr/>
          <a:lstStyle/>
          <a:p>
            <a:endParaRPr lang="nl-BE"/>
          </a:p>
        </p:txBody>
      </p:sp>
      <p:sp>
        <p:nvSpPr>
          <p:cNvPr id="14" name="Line 11"/>
          <p:cNvSpPr>
            <a:spLocks noChangeShapeType="1"/>
          </p:cNvSpPr>
          <p:nvPr/>
        </p:nvSpPr>
        <p:spPr bwMode="auto">
          <a:xfrm flipH="1">
            <a:off x="3851275" y="4149725"/>
            <a:ext cx="936625" cy="0"/>
          </a:xfrm>
          <a:prstGeom prst="line">
            <a:avLst/>
          </a:prstGeom>
          <a:noFill/>
          <a:ln w="38100" cap="rnd">
            <a:solidFill>
              <a:srgbClr val="66FF33"/>
            </a:solidFill>
            <a:prstDash val="sysDot"/>
            <a:round/>
            <a:headEnd/>
            <a:tailEnd/>
          </a:ln>
          <a:effectLst/>
        </p:spPr>
        <p:txBody>
          <a:bodyPr/>
          <a:lstStyle/>
          <a:p>
            <a:endParaRPr lang="nl-BE"/>
          </a:p>
        </p:txBody>
      </p:sp>
      <p:sp>
        <p:nvSpPr>
          <p:cNvPr id="15" name="Line 12"/>
          <p:cNvSpPr>
            <a:spLocks noChangeShapeType="1"/>
          </p:cNvSpPr>
          <p:nvPr/>
        </p:nvSpPr>
        <p:spPr bwMode="auto">
          <a:xfrm>
            <a:off x="4284663" y="4149725"/>
            <a:ext cx="503237" cy="0"/>
          </a:xfrm>
          <a:prstGeom prst="line">
            <a:avLst/>
          </a:prstGeom>
          <a:noFill/>
          <a:ln w="76200">
            <a:solidFill>
              <a:srgbClr val="66FF33"/>
            </a:solidFill>
            <a:round/>
            <a:headEnd/>
            <a:tailEnd/>
          </a:ln>
          <a:effectLst/>
        </p:spPr>
        <p:txBody>
          <a:bodyPr/>
          <a:lstStyle/>
          <a:p>
            <a:endParaRPr lang="nl-BE"/>
          </a:p>
        </p:txBody>
      </p:sp>
      <p:sp>
        <p:nvSpPr>
          <p:cNvPr id="16" name="Line 13"/>
          <p:cNvSpPr>
            <a:spLocks noChangeShapeType="1"/>
          </p:cNvSpPr>
          <p:nvPr/>
        </p:nvSpPr>
        <p:spPr bwMode="auto">
          <a:xfrm>
            <a:off x="3563938" y="3860800"/>
            <a:ext cx="0" cy="647700"/>
          </a:xfrm>
          <a:prstGeom prst="line">
            <a:avLst/>
          </a:prstGeom>
          <a:noFill/>
          <a:ln w="38100">
            <a:solidFill>
              <a:srgbClr val="66FF33"/>
            </a:solidFill>
            <a:round/>
            <a:headEnd type="triangle" w="med" len="med"/>
            <a:tailEnd type="triangle" w="med" len="med"/>
          </a:ln>
          <a:effectLst/>
        </p:spPr>
        <p:txBody>
          <a:bodyPr/>
          <a:lstStyle/>
          <a:p>
            <a:endParaRPr lang="nl-BE"/>
          </a:p>
        </p:txBody>
      </p:sp>
      <p:sp>
        <p:nvSpPr>
          <p:cNvPr id="17" name="Freeform 14"/>
          <p:cNvSpPr>
            <a:spLocks/>
          </p:cNvSpPr>
          <p:nvPr/>
        </p:nvSpPr>
        <p:spPr bwMode="auto">
          <a:xfrm>
            <a:off x="3995738" y="2997200"/>
            <a:ext cx="792162" cy="336550"/>
          </a:xfrm>
          <a:custGeom>
            <a:avLst/>
            <a:gdLst/>
            <a:ahLst/>
            <a:cxnLst>
              <a:cxn ang="0">
                <a:pos x="0" y="30"/>
              </a:cxn>
              <a:cxn ang="0">
                <a:pos x="318" y="30"/>
              </a:cxn>
              <a:cxn ang="0">
                <a:pos x="499" y="212"/>
              </a:cxn>
            </a:cxnLst>
            <a:rect l="0" t="0" r="r" b="b"/>
            <a:pathLst>
              <a:path w="499" h="212">
                <a:moveTo>
                  <a:pt x="0" y="30"/>
                </a:moveTo>
                <a:cubicBezTo>
                  <a:pt x="117" y="15"/>
                  <a:pt x="235" y="0"/>
                  <a:pt x="318" y="30"/>
                </a:cubicBezTo>
                <a:cubicBezTo>
                  <a:pt x="401" y="60"/>
                  <a:pt x="469" y="182"/>
                  <a:pt x="499" y="212"/>
                </a:cubicBezTo>
              </a:path>
            </a:pathLst>
          </a:custGeom>
          <a:noFill/>
          <a:ln w="76200" cmpd="sng">
            <a:solidFill>
              <a:srgbClr val="66FF33"/>
            </a:solidFill>
            <a:round/>
            <a:headEnd/>
            <a:tailEnd/>
          </a:ln>
          <a:effectLst/>
        </p:spPr>
        <p:txBody>
          <a:bodyPr/>
          <a:lstStyle/>
          <a:p>
            <a:endParaRPr lang="nl-BE"/>
          </a:p>
        </p:txBody>
      </p:sp>
      <p:sp>
        <p:nvSpPr>
          <p:cNvPr id="18" name="Freeform 15"/>
          <p:cNvSpPr>
            <a:spLocks/>
          </p:cNvSpPr>
          <p:nvPr/>
        </p:nvSpPr>
        <p:spPr bwMode="auto">
          <a:xfrm rot="10800000" flipV="1">
            <a:off x="3924300" y="4797425"/>
            <a:ext cx="792163" cy="336550"/>
          </a:xfrm>
          <a:custGeom>
            <a:avLst/>
            <a:gdLst/>
            <a:ahLst/>
            <a:cxnLst>
              <a:cxn ang="0">
                <a:pos x="0" y="30"/>
              </a:cxn>
              <a:cxn ang="0">
                <a:pos x="318" y="30"/>
              </a:cxn>
              <a:cxn ang="0">
                <a:pos x="499" y="212"/>
              </a:cxn>
            </a:cxnLst>
            <a:rect l="0" t="0" r="r" b="b"/>
            <a:pathLst>
              <a:path w="499" h="212">
                <a:moveTo>
                  <a:pt x="0" y="30"/>
                </a:moveTo>
                <a:cubicBezTo>
                  <a:pt x="117" y="15"/>
                  <a:pt x="235" y="0"/>
                  <a:pt x="318" y="30"/>
                </a:cubicBezTo>
                <a:cubicBezTo>
                  <a:pt x="401" y="60"/>
                  <a:pt x="469" y="182"/>
                  <a:pt x="499" y="212"/>
                </a:cubicBezTo>
              </a:path>
            </a:pathLst>
          </a:custGeom>
          <a:noFill/>
          <a:ln w="76200" cmpd="sng">
            <a:solidFill>
              <a:srgbClr val="66FF33"/>
            </a:solidFill>
            <a:round/>
            <a:headEnd/>
            <a:tailEnd/>
          </a:ln>
          <a:effectLst/>
        </p:spPr>
        <p:txBody>
          <a:bodyPr/>
          <a:lstStyle/>
          <a:p>
            <a:endParaRPr lang="nl-BE"/>
          </a:p>
        </p:txBody>
      </p:sp>
      <p:sp>
        <p:nvSpPr>
          <p:cNvPr id="19" name="Text Box 16"/>
          <p:cNvSpPr txBox="1">
            <a:spLocks noChangeArrowheads="1"/>
          </p:cNvSpPr>
          <p:nvPr/>
        </p:nvSpPr>
        <p:spPr bwMode="auto">
          <a:xfrm>
            <a:off x="1331913" y="692150"/>
            <a:ext cx="1584325" cy="400110"/>
          </a:xfrm>
          <a:prstGeom prst="rect">
            <a:avLst/>
          </a:prstGeom>
          <a:noFill/>
          <a:ln w="9525">
            <a:noFill/>
            <a:miter lim="800000"/>
            <a:headEnd/>
            <a:tailEnd/>
          </a:ln>
          <a:effectLst/>
        </p:spPr>
        <p:txBody>
          <a:bodyPr>
            <a:spAutoFit/>
          </a:bodyPr>
          <a:lstStyle/>
          <a:p>
            <a:pPr>
              <a:spcBef>
                <a:spcPct val="50000"/>
              </a:spcBef>
            </a:pPr>
            <a:r>
              <a:rPr lang="nl-BE" sz="2000" b="1" dirty="0">
                <a:solidFill>
                  <a:schemeClr val="bg1"/>
                </a:solidFill>
                <a:latin typeface="Tahoma" pitchFamily="34" charset="0"/>
                <a:cs typeface="Tahoma" pitchFamily="34" charset="0"/>
              </a:rPr>
              <a:t>/</a:t>
            </a:r>
            <a:r>
              <a:rPr lang="nl-BE" sz="2000" b="1" dirty="0" err="1" smtClean="0">
                <a:solidFill>
                  <a:schemeClr val="bg1"/>
                </a:solidFill>
                <a:latin typeface="Tahoma" pitchFamily="34" charset="0"/>
                <a:cs typeface="Tahoma" pitchFamily="34" charset="0"/>
              </a:rPr>
              <a:t>ba</a:t>
            </a:r>
            <a:r>
              <a:rPr lang="nl-BE" sz="2000" b="1" dirty="0" smtClean="0">
                <a:solidFill>
                  <a:schemeClr val="bg1"/>
                </a:solidFill>
                <a:latin typeface="Tahoma" pitchFamily="34" charset="0"/>
                <a:cs typeface="Tahoma" pitchFamily="34" charset="0"/>
              </a:rPr>
              <a:t>/</a:t>
            </a:r>
            <a:endParaRPr lang="nl-NL" sz="2000" b="1" dirty="0">
              <a:solidFill>
                <a:schemeClr val="bg1"/>
              </a:solidFill>
              <a:latin typeface="Tahoma" pitchFamily="34" charset="0"/>
              <a:cs typeface="Tahoma" pitchFamily="34" charset="0"/>
            </a:endParaRPr>
          </a:p>
        </p:txBody>
      </p:sp>
      <p:sp>
        <p:nvSpPr>
          <p:cNvPr id="20" name="Text Box 17"/>
          <p:cNvSpPr txBox="1">
            <a:spLocks noChangeArrowheads="1"/>
          </p:cNvSpPr>
          <p:nvPr/>
        </p:nvSpPr>
        <p:spPr bwMode="auto">
          <a:xfrm>
            <a:off x="6732588" y="692150"/>
            <a:ext cx="1584325" cy="400110"/>
          </a:xfrm>
          <a:prstGeom prst="rect">
            <a:avLst/>
          </a:prstGeom>
          <a:noFill/>
          <a:ln w="9525">
            <a:noFill/>
            <a:miter lim="800000"/>
            <a:headEnd/>
            <a:tailEnd/>
          </a:ln>
          <a:effectLst/>
        </p:spPr>
        <p:txBody>
          <a:bodyPr>
            <a:spAutoFit/>
          </a:bodyPr>
          <a:lstStyle/>
          <a:p>
            <a:pPr>
              <a:spcBef>
                <a:spcPct val="50000"/>
              </a:spcBef>
            </a:pPr>
            <a:r>
              <a:rPr lang="nl-BE" sz="2000" b="1" dirty="0">
                <a:solidFill>
                  <a:schemeClr val="bg1"/>
                </a:solidFill>
                <a:latin typeface="Tahoma" pitchFamily="34" charset="0"/>
                <a:cs typeface="Tahoma" pitchFamily="34" charset="0"/>
              </a:rPr>
              <a:t>/</a:t>
            </a:r>
            <a:r>
              <a:rPr lang="nl-BE" sz="2000" b="1" dirty="0" smtClean="0">
                <a:solidFill>
                  <a:schemeClr val="bg1"/>
                </a:solidFill>
                <a:latin typeface="Tahoma" pitchFamily="34" charset="0"/>
                <a:cs typeface="Tahoma" pitchFamily="34" charset="0"/>
              </a:rPr>
              <a:t>da/</a:t>
            </a:r>
            <a:endParaRPr lang="nl-NL" sz="2000" b="1" dirty="0">
              <a:solidFill>
                <a:schemeClr val="bg1"/>
              </a:solidFill>
              <a:latin typeface="Tahoma" pitchFamily="34" charset="0"/>
              <a:cs typeface="Tahoma" pitchFamily="34" charset="0"/>
            </a:endParaRPr>
          </a:p>
        </p:txBody>
      </p:sp>
      <p:sp>
        <p:nvSpPr>
          <p:cNvPr id="21" name="Text Box 18"/>
          <p:cNvSpPr txBox="1">
            <a:spLocks noChangeArrowheads="1"/>
          </p:cNvSpPr>
          <p:nvPr/>
        </p:nvSpPr>
        <p:spPr bwMode="auto">
          <a:xfrm>
            <a:off x="3132138" y="1268413"/>
            <a:ext cx="3384550" cy="369332"/>
          </a:xfrm>
          <a:prstGeom prst="rect">
            <a:avLst/>
          </a:prstGeom>
          <a:noFill/>
          <a:ln w="9525">
            <a:noFill/>
            <a:miter lim="800000"/>
            <a:headEnd/>
            <a:tailEnd/>
          </a:ln>
          <a:effectLst/>
        </p:spPr>
        <p:txBody>
          <a:bodyPr>
            <a:spAutoFit/>
          </a:bodyPr>
          <a:lstStyle/>
          <a:p>
            <a:pPr>
              <a:spcBef>
                <a:spcPct val="50000"/>
              </a:spcBef>
            </a:pPr>
            <a:r>
              <a:rPr lang="en-US" b="1" dirty="0" smtClean="0">
                <a:solidFill>
                  <a:schemeClr val="bg1"/>
                </a:solidFill>
                <a:latin typeface="Tahoma" pitchFamily="34" charset="0"/>
                <a:cs typeface="Tahoma" pitchFamily="34" charset="0"/>
              </a:rPr>
              <a:t>10 physically equal steps</a:t>
            </a:r>
            <a:endParaRPr lang="en-US" b="1" dirty="0">
              <a:solidFill>
                <a:schemeClr val="bg1"/>
              </a:solidFill>
              <a:latin typeface="Tahoma" pitchFamily="34" charset="0"/>
              <a:cs typeface="Tahoma" pitchFamily="34" charset="0"/>
            </a:endParaRPr>
          </a:p>
        </p:txBody>
      </p:sp>
      <p:sp>
        <p:nvSpPr>
          <p:cNvPr id="22" name="Line 19"/>
          <p:cNvSpPr>
            <a:spLocks noChangeShapeType="1"/>
          </p:cNvSpPr>
          <p:nvPr/>
        </p:nvSpPr>
        <p:spPr bwMode="auto">
          <a:xfrm>
            <a:off x="2771775" y="981075"/>
            <a:ext cx="3816350" cy="0"/>
          </a:xfrm>
          <a:prstGeom prst="line">
            <a:avLst/>
          </a:prstGeom>
          <a:noFill/>
          <a:ln w="57150">
            <a:solidFill>
              <a:schemeClr val="bg1"/>
            </a:solidFill>
            <a:round/>
            <a:headEnd type="triangle" w="med" len="med"/>
            <a:tailEnd type="triangle" w="med" len="med"/>
          </a:ln>
          <a:effectLst/>
        </p:spPr>
        <p:txBody>
          <a:bodyPr/>
          <a:lstStyle/>
          <a:p>
            <a:endParaRPr lang="nl-BE"/>
          </a:p>
        </p:txBody>
      </p:sp>
      <p:sp>
        <p:nvSpPr>
          <p:cNvPr id="23" name="AutoShape 20">
            <a:hlinkClick r:id="" action="ppaction://noaction" highlightClick="1">
              <a:snd r:embed="rId3" name="Bakstimuli 1-2-3-4-5-6-7-8-9-10.WAV"/>
            </a:hlinkClick>
          </p:cNvPr>
          <p:cNvSpPr>
            <a:spLocks noChangeArrowheads="1"/>
          </p:cNvSpPr>
          <p:nvPr/>
        </p:nvSpPr>
        <p:spPr bwMode="auto">
          <a:xfrm>
            <a:off x="6084888" y="5589588"/>
            <a:ext cx="647700" cy="431800"/>
          </a:xfrm>
          <a:prstGeom prst="actionButtonSound">
            <a:avLst/>
          </a:prstGeom>
          <a:solidFill>
            <a:schemeClr val="accent1"/>
          </a:solidFill>
          <a:ln w="9525">
            <a:noFill/>
            <a:miter lim="800000"/>
            <a:headEnd/>
            <a:tailEnd/>
          </a:ln>
          <a:effectLst/>
        </p:spPr>
        <p:txBody>
          <a:bodyPr wrap="none" anchor="ctr"/>
          <a:lstStyle/>
          <a:p>
            <a:endParaRPr lang="nl-B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ln>
                  <a:solidFill>
                    <a:schemeClr val="tx1"/>
                  </a:solidFill>
                </a:ln>
                <a:effectLst>
                  <a:outerShdw blurRad="38100" dist="38100" dir="2700000" algn="tl">
                    <a:srgbClr val="000000">
                      <a:alpha val="43137"/>
                    </a:srgbClr>
                  </a:outerShdw>
                </a:effectLst>
                <a:latin typeface="Tahoma" pitchFamily="34" charset="0"/>
                <a:cs typeface="Tahoma" pitchFamily="34" charset="0"/>
              </a:rPr>
              <a:t>Experimental setup</a:t>
            </a:r>
            <a:endParaRPr lang="nl-BE" sz="3600" dirty="0">
              <a:effectLst>
                <a:outerShdw blurRad="38100" dist="38100" dir="2700000" algn="tl">
                  <a:srgbClr val="000000">
                    <a:alpha val="43137"/>
                  </a:srgbClr>
                </a:outerShdw>
              </a:effectLst>
              <a:latin typeface="Tahoma" pitchFamily="34" charset="0"/>
              <a:cs typeface="Tahoma" pitchFamily="34" charset="0"/>
            </a:endParaRPr>
          </a:p>
        </p:txBody>
      </p:sp>
      <p:sp>
        <p:nvSpPr>
          <p:cNvPr id="3" name="Content Placeholder 2"/>
          <p:cNvSpPr>
            <a:spLocks noGrp="1"/>
          </p:cNvSpPr>
          <p:nvPr>
            <p:ph idx="1"/>
          </p:nvPr>
        </p:nvSpPr>
        <p:spPr/>
        <p:txBody>
          <a:bodyPr>
            <a:normAutofit/>
          </a:bodyPr>
          <a:lstStyle/>
          <a:p>
            <a:r>
              <a:rPr lang="en-US" b="1" dirty="0" smtClean="0">
                <a:latin typeface="Tahoma" pitchFamily="34" charset="0"/>
                <a:cs typeface="Tahoma" pitchFamily="34" charset="0"/>
              </a:rPr>
              <a:t>Auditory tests</a:t>
            </a:r>
          </a:p>
          <a:p>
            <a:pPr>
              <a:buNone/>
            </a:pPr>
            <a:r>
              <a:rPr lang="en-US" dirty="0">
                <a:latin typeface="Tahoma" pitchFamily="34" charset="0"/>
                <a:cs typeface="Tahoma" pitchFamily="34" charset="0"/>
              </a:rPr>
              <a:t> </a:t>
            </a:r>
            <a:r>
              <a:rPr lang="en-US" dirty="0" smtClean="0">
                <a:latin typeface="Tahoma" pitchFamily="34" charset="0"/>
                <a:cs typeface="Tahoma" pitchFamily="34" charset="0"/>
              </a:rPr>
              <a:t>   -  </a:t>
            </a:r>
            <a:r>
              <a:rPr lang="en-US" sz="2800" dirty="0" smtClean="0">
                <a:latin typeface="Tahoma" pitchFamily="34" charset="0"/>
                <a:cs typeface="Tahoma" pitchFamily="34" charset="0"/>
              </a:rPr>
              <a:t>Gap-in-noise detection test (GAP)</a:t>
            </a:r>
          </a:p>
          <a:p>
            <a:pPr>
              <a:buNone/>
            </a:pPr>
            <a:r>
              <a:rPr lang="en-US" sz="2800" dirty="0">
                <a:latin typeface="Tahoma" pitchFamily="34" charset="0"/>
                <a:cs typeface="Tahoma" pitchFamily="34" charset="0"/>
              </a:rPr>
              <a:t> </a:t>
            </a:r>
            <a:r>
              <a:rPr lang="en-US" sz="2800" dirty="0" smtClean="0">
                <a:latin typeface="Tahoma" pitchFamily="34" charset="0"/>
                <a:cs typeface="Tahoma" pitchFamily="34" charset="0"/>
              </a:rPr>
              <a:t>   -  </a:t>
            </a:r>
            <a:r>
              <a:rPr lang="en-US" sz="2800" dirty="0">
                <a:latin typeface="Tahoma" pitchFamily="34" charset="0"/>
                <a:cs typeface="Tahoma" pitchFamily="34" charset="0"/>
              </a:rPr>
              <a:t>2 Hz Frequency modulation </a:t>
            </a:r>
            <a:r>
              <a:rPr lang="en-US" sz="2800" dirty="0" smtClean="0">
                <a:latin typeface="Tahoma" pitchFamily="34" charset="0"/>
                <a:cs typeface="Tahoma" pitchFamily="34" charset="0"/>
              </a:rPr>
              <a:t>detection (FM)</a:t>
            </a:r>
          </a:p>
          <a:p>
            <a:pPr>
              <a:buNone/>
            </a:pPr>
            <a:r>
              <a:rPr lang="en-US" sz="2800" dirty="0">
                <a:latin typeface="Tahoma" pitchFamily="34" charset="0"/>
                <a:cs typeface="Tahoma" pitchFamily="34" charset="0"/>
              </a:rPr>
              <a:t> </a:t>
            </a:r>
            <a:r>
              <a:rPr lang="en-US" sz="2800" dirty="0" smtClean="0">
                <a:latin typeface="Tahoma" pitchFamily="34" charset="0"/>
                <a:cs typeface="Tahoma" pitchFamily="34" charset="0"/>
              </a:rPr>
              <a:t>   -  Tone-in-noise detection test (TN)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effectLst>
                  <a:outerShdw blurRad="38100" dist="38100" dir="2700000" algn="tl">
                    <a:srgbClr val="000000">
                      <a:alpha val="43137"/>
                    </a:srgbClr>
                  </a:outerShdw>
                </a:effectLst>
                <a:latin typeface="Tahoma" pitchFamily="34" charset="0"/>
                <a:cs typeface="Tahoma" pitchFamily="34" charset="0"/>
              </a:rPr>
              <a:t>Gap-in-noise detection test</a:t>
            </a:r>
            <a:endParaRPr lang="en-US" sz="3600" dirty="0">
              <a:effectLst>
                <a:outerShdw blurRad="38100" dist="38100" dir="2700000" algn="tl">
                  <a:srgbClr val="000000">
                    <a:alpha val="43137"/>
                  </a:srgbClr>
                </a:outerShdw>
              </a:effectLst>
              <a:latin typeface="Tahoma" pitchFamily="34" charset="0"/>
              <a:cs typeface="Tahoma" pitchFamily="34" charset="0"/>
            </a:endParaRPr>
          </a:p>
        </p:txBody>
      </p:sp>
      <p:sp>
        <p:nvSpPr>
          <p:cNvPr id="3" name="Content Placeholder 2"/>
          <p:cNvSpPr>
            <a:spLocks noGrp="1"/>
          </p:cNvSpPr>
          <p:nvPr>
            <p:ph idx="1"/>
          </p:nvPr>
        </p:nvSpPr>
        <p:spPr/>
        <p:txBody>
          <a:bodyPr/>
          <a:lstStyle/>
          <a:p>
            <a:pPr eaLnBrk="0" hangingPunct="0">
              <a:spcBef>
                <a:spcPct val="50000"/>
              </a:spcBef>
            </a:pPr>
            <a:r>
              <a:rPr lang="en-US" sz="2400" dirty="0" smtClean="0">
                <a:latin typeface="Tahoma" pitchFamily="34" charset="0"/>
                <a:cs typeface="Tahoma" pitchFamily="34" charset="0"/>
              </a:rPr>
              <a:t>target = white noise containing a silent gap</a:t>
            </a:r>
          </a:p>
          <a:p>
            <a:pPr eaLnBrk="0" hangingPunct="0">
              <a:spcBef>
                <a:spcPct val="50000"/>
              </a:spcBef>
            </a:pPr>
            <a:r>
              <a:rPr lang="en-US" sz="2400" dirty="0" smtClean="0">
                <a:latin typeface="Tahoma" pitchFamily="34" charset="0"/>
                <a:cs typeface="Tahoma" pitchFamily="34" charset="0"/>
              </a:rPr>
              <a:t>reference = uninterrupted white noise</a:t>
            </a:r>
          </a:p>
          <a:p>
            <a:pPr eaLnBrk="0" hangingPunct="0">
              <a:spcBef>
                <a:spcPct val="50000"/>
              </a:spcBef>
            </a:pPr>
            <a:r>
              <a:rPr lang="en-US" sz="2400" dirty="0" smtClean="0">
                <a:latin typeface="Tahoma" pitchFamily="34" charset="0"/>
                <a:cs typeface="Tahoma" pitchFamily="34" charset="0"/>
              </a:rPr>
              <a:t>variable = length of gap</a:t>
            </a:r>
          </a:p>
          <a:p>
            <a:endParaRPr lang="nl-BE" dirty="0"/>
          </a:p>
        </p:txBody>
      </p:sp>
      <p:sp>
        <p:nvSpPr>
          <p:cNvPr id="4" name="Text Box 3"/>
          <p:cNvSpPr txBox="1">
            <a:spLocks noChangeArrowheads="1"/>
          </p:cNvSpPr>
          <p:nvPr/>
        </p:nvSpPr>
        <p:spPr bwMode="auto">
          <a:xfrm>
            <a:off x="5100643" y="5319713"/>
            <a:ext cx="1173163" cy="396875"/>
          </a:xfrm>
          <a:prstGeom prst="rect">
            <a:avLst/>
          </a:prstGeom>
          <a:noFill/>
          <a:ln w="9525">
            <a:noFill/>
            <a:miter lim="800000"/>
            <a:headEnd/>
            <a:tailEnd/>
          </a:ln>
          <a:effectLst/>
        </p:spPr>
        <p:txBody>
          <a:bodyPr>
            <a:spAutoFit/>
          </a:bodyPr>
          <a:lstStyle/>
          <a:p>
            <a:pPr>
              <a:spcBef>
                <a:spcPct val="50000"/>
              </a:spcBef>
            </a:pPr>
            <a:r>
              <a:rPr lang="fr-BE" sz="2000" b="1">
                <a:solidFill>
                  <a:srgbClr val="CC0000"/>
                </a:solidFill>
                <a:effectLst>
                  <a:outerShdw blurRad="38100" dist="38100" dir="2700000" algn="tl">
                    <a:srgbClr val="000000"/>
                  </a:outerShdw>
                </a:effectLst>
              </a:rPr>
              <a:t>gap(ms)</a:t>
            </a:r>
            <a:endParaRPr lang="en-GB" sz="2000" b="1">
              <a:solidFill>
                <a:srgbClr val="CC0000"/>
              </a:solidFill>
              <a:effectLst>
                <a:outerShdw blurRad="38100" dist="38100" dir="2700000" algn="tl">
                  <a:srgbClr val="000000"/>
                </a:outerShdw>
              </a:effectLst>
            </a:endParaRPr>
          </a:p>
        </p:txBody>
      </p:sp>
      <p:sp>
        <p:nvSpPr>
          <p:cNvPr id="5" name="Line 6"/>
          <p:cNvSpPr>
            <a:spLocks noChangeShapeType="1"/>
          </p:cNvSpPr>
          <p:nvPr/>
        </p:nvSpPr>
        <p:spPr bwMode="auto">
          <a:xfrm>
            <a:off x="4983168" y="3429000"/>
            <a:ext cx="0" cy="1600200"/>
          </a:xfrm>
          <a:prstGeom prst="line">
            <a:avLst/>
          </a:prstGeom>
          <a:noFill/>
          <a:ln w="19050">
            <a:solidFill>
              <a:schemeClr val="tx1"/>
            </a:solidFill>
            <a:round/>
            <a:headEnd/>
            <a:tailEnd/>
          </a:ln>
          <a:effectLst/>
        </p:spPr>
        <p:txBody>
          <a:bodyPr/>
          <a:lstStyle/>
          <a:p>
            <a:endParaRPr lang="nl-BE"/>
          </a:p>
        </p:txBody>
      </p:sp>
      <p:sp>
        <p:nvSpPr>
          <p:cNvPr id="6" name="Line 7"/>
          <p:cNvSpPr>
            <a:spLocks noChangeShapeType="1"/>
          </p:cNvSpPr>
          <p:nvPr/>
        </p:nvSpPr>
        <p:spPr bwMode="auto">
          <a:xfrm>
            <a:off x="4678368" y="5029200"/>
            <a:ext cx="304800" cy="0"/>
          </a:xfrm>
          <a:prstGeom prst="line">
            <a:avLst/>
          </a:prstGeom>
          <a:noFill/>
          <a:ln w="19050">
            <a:solidFill>
              <a:schemeClr val="tx1"/>
            </a:solidFill>
            <a:round/>
            <a:headEnd/>
            <a:tailEnd/>
          </a:ln>
          <a:effectLst/>
        </p:spPr>
        <p:txBody>
          <a:bodyPr/>
          <a:lstStyle/>
          <a:p>
            <a:endParaRPr lang="nl-BE"/>
          </a:p>
        </p:txBody>
      </p:sp>
      <p:sp>
        <p:nvSpPr>
          <p:cNvPr id="7" name="Line 8"/>
          <p:cNvSpPr>
            <a:spLocks noChangeShapeType="1"/>
          </p:cNvSpPr>
          <p:nvPr/>
        </p:nvSpPr>
        <p:spPr bwMode="auto">
          <a:xfrm>
            <a:off x="5357818" y="3429000"/>
            <a:ext cx="0" cy="1600200"/>
          </a:xfrm>
          <a:prstGeom prst="line">
            <a:avLst/>
          </a:prstGeom>
          <a:noFill/>
          <a:ln w="19050">
            <a:solidFill>
              <a:schemeClr val="tx1"/>
            </a:solidFill>
            <a:round/>
            <a:headEnd/>
            <a:tailEnd/>
          </a:ln>
          <a:effectLst/>
        </p:spPr>
        <p:txBody>
          <a:bodyPr/>
          <a:lstStyle/>
          <a:p>
            <a:endParaRPr lang="nl-BE"/>
          </a:p>
        </p:txBody>
      </p:sp>
      <p:sp>
        <p:nvSpPr>
          <p:cNvPr id="8" name="Line 9"/>
          <p:cNvSpPr>
            <a:spLocks noChangeShapeType="1"/>
          </p:cNvSpPr>
          <p:nvPr/>
        </p:nvSpPr>
        <p:spPr bwMode="auto">
          <a:xfrm>
            <a:off x="4983168" y="3429000"/>
            <a:ext cx="381000" cy="0"/>
          </a:xfrm>
          <a:prstGeom prst="line">
            <a:avLst/>
          </a:prstGeom>
          <a:noFill/>
          <a:ln w="19050">
            <a:solidFill>
              <a:schemeClr val="tx1"/>
            </a:solidFill>
            <a:round/>
            <a:headEnd/>
            <a:tailEnd/>
          </a:ln>
          <a:effectLst/>
        </p:spPr>
        <p:txBody>
          <a:bodyPr/>
          <a:lstStyle/>
          <a:p>
            <a:endParaRPr lang="nl-BE"/>
          </a:p>
        </p:txBody>
      </p:sp>
      <p:sp>
        <p:nvSpPr>
          <p:cNvPr id="9" name="Line 10"/>
          <p:cNvSpPr>
            <a:spLocks noChangeShapeType="1"/>
          </p:cNvSpPr>
          <p:nvPr/>
        </p:nvSpPr>
        <p:spPr bwMode="auto">
          <a:xfrm>
            <a:off x="5440368" y="3429000"/>
            <a:ext cx="0" cy="1600200"/>
          </a:xfrm>
          <a:prstGeom prst="line">
            <a:avLst/>
          </a:prstGeom>
          <a:noFill/>
          <a:ln w="19050">
            <a:solidFill>
              <a:schemeClr val="tx1"/>
            </a:solidFill>
            <a:round/>
            <a:headEnd/>
            <a:tailEnd/>
          </a:ln>
          <a:effectLst/>
        </p:spPr>
        <p:txBody>
          <a:bodyPr/>
          <a:lstStyle/>
          <a:p>
            <a:endParaRPr lang="nl-BE"/>
          </a:p>
        </p:txBody>
      </p:sp>
      <p:sp>
        <p:nvSpPr>
          <p:cNvPr id="10" name="Line 11"/>
          <p:cNvSpPr>
            <a:spLocks noChangeShapeType="1"/>
          </p:cNvSpPr>
          <p:nvPr/>
        </p:nvSpPr>
        <p:spPr bwMode="auto">
          <a:xfrm>
            <a:off x="5745168" y="3429000"/>
            <a:ext cx="0" cy="1600200"/>
          </a:xfrm>
          <a:prstGeom prst="line">
            <a:avLst/>
          </a:prstGeom>
          <a:noFill/>
          <a:ln w="19050">
            <a:solidFill>
              <a:schemeClr val="tx1"/>
            </a:solidFill>
            <a:round/>
            <a:headEnd/>
            <a:tailEnd/>
          </a:ln>
          <a:effectLst/>
        </p:spPr>
        <p:txBody>
          <a:bodyPr/>
          <a:lstStyle/>
          <a:p>
            <a:endParaRPr lang="nl-BE"/>
          </a:p>
        </p:txBody>
      </p:sp>
      <p:sp>
        <p:nvSpPr>
          <p:cNvPr id="11" name="Line 12"/>
          <p:cNvSpPr>
            <a:spLocks noChangeShapeType="1"/>
          </p:cNvSpPr>
          <p:nvPr/>
        </p:nvSpPr>
        <p:spPr bwMode="auto">
          <a:xfrm>
            <a:off x="6583368" y="3429000"/>
            <a:ext cx="0" cy="1600200"/>
          </a:xfrm>
          <a:prstGeom prst="line">
            <a:avLst/>
          </a:prstGeom>
          <a:noFill/>
          <a:ln w="19050">
            <a:solidFill>
              <a:schemeClr val="tx1"/>
            </a:solidFill>
            <a:round/>
            <a:headEnd/>
            <a:tailEnd/>
          </a:ln>
          <a:effectLst/>
        </p:spPr>
        <p:txBody>
          <a:bodyPr/>
          <a:lstStyle/>
          <a:p>
            <a:endParaRPr lang="nl-BE"/>
          </a:p>
        </p:txBody>
      </p:sp>
      <p:sp>
        <p:nvSpPr>
          <p:cNvPr id="12" name="Line 13"/>
          <p:cNvSpPr>
            <a:spLocks noChangeShapeType="1"/>
          </p:cNvSpPr>
          <p:nvPr/>
        </p:nvSpPr>
        <p:spPr bwMode="auto">
          <a:xfrm>
            <a:off x="7421568" y="3429000"/>
            <a:ext cx="0" cy="1600200"/>
          </a:xfrm>
          <a:prstGeom prst="line">
            <a:avLst/>
          </a:prstGeom>
          <a:noFill/>
          <a:ln w="19050">
            <a:solidFill>
              <a:schemeClr val="tx1"/>
            </a:solidFill>
            <a:round/>
            <a:headEnd/>
            <a:tailEnd/>
          </a:ln>
          <a:effectLst/>
        </p:spPr>
        <p:txBody>
          <a:bodyPr/>
          <a:lstStyle/>
          <a:p>
            <a:endParaRPr lang="nl-BE"/>
          </a:p>
        </p:txBody>
      </p:sp>
      <p:sp>
        <p:nvSpPr>
          <p:cNvPr id="13" name="Line 14"/>
          <p:cNvSpPr>
            <a:spLocks noChangeShapeType="1"/>
          </p:cNvSpPr>
          <p:nvPr/>
        </p:nvSpPr>
        <p:spPr bwMode="auto">
          <a:xfrm>
            <a:off x="7421568" y="5029200"/>
            <a:ext cx="304800" cy="0"/>
          </a:xfrm>
          <a:prstGeom prst="line">
            <a:avLst/>
          </a:prstGeom>
          <a:noFill/>
          <a:ln w="19050">
            <a:solidFill>
              <a:schemeClr val="tx1"/>
            </a:solidFill>
            <a:round/>
            <a:headEnd/>
            <a:tailEnd/>
          </a:ln>
          <a:effectLst/>
        </p:spPr>
        <p:txBody>
          <a:bodyPr/>
          <a:lstStyle/>
          <a:p>
            <a:endParaRPr lang="nl-BE"/>
          </a:p>
        </p:txBody>
      </p:sp>
      <p:sp>
        <p:nvSpPr>
          <p:cNvPr id="14" name="Line 15"/>
          <p:cNvSpPr>
            <a:spLocks noChangeShapeType="1"/>
          </p:cNvSpPr>
          <p:nvPr/>
        </p:nvSpPr>
        <p:spPr bwMode="auto">
          <a:xfrm>
            <a:off x="6583368" y="3429000"/>
            <a:ext cx="838200" cy="0"/>
          </a:xfrm>
          <a:prstGeom prst="line">
            <a:avLst/>
          </a:prstGeom>
          <a:noFill/>
          <a:ln w="19050">
            <a:solidFill>
              <a:schemeClr val="tx1"/>
            </a:solidFill>
            <a:round/>
            <a:headEnd/>
            <a:tailEnd/>
          </a:ln>
          <a:effectLst/>
        </p:spPr>
        <p:txBody>
          <a:bodyPr/>
          <a:lstStyle/>
          <a:p>
            <a:endParaRPr lang="nl-BE"/>
          </a:p>
        </p:txBody>
      </p:sp>
      <p:sp>
        <p:nvSpPr>
          <p:cNvPr id="15" name="Line 16"/>
          <p:cNvSpPr>
            <a:spLocks noChangeShapeType="1"/>
          </p:cNvSpPr>
          <p:nvPr/>
        </p:nvSpPr>
        <p:spPr bwMode="auto">
          <a:xfrm>
            <a:off x="5745168" y="5029200"/>
            <a:ext cx="838200" cy="0"/>
          </a:xfrm>
          <a:prstGeom prst="line">
            <a:avLst/>
          </a:prstGeom>
          <a:noFill/>
          <a:ln w="19050">
            <a:solidFill>
              <a:schemeClr val="bg1"/>
            </a:solidFill>
            <a:round/>
            <a:headEnd/>
            <a:tailEnd/>
          </a:ln>
          <a:effectLst/>
        </p:spPr>
        <p:txBody>
          <a:bodyPr/>
          <a:lstStyle/>
          <a:p>
            <a:endParaRPr lang="nl-BE"/>
          </a:p>
        </p:txBody>
      </p:sp>
      <p:sp>
        <p:nvSpPr>
          <p:cNvPr id="16" name="Line 17"/>
          <p:cNvSpPr>
            <a:spLocks noChangeShapeType="1"/>
          </p:cNvSpPr>
          <p:nvPr/>
        </p:nvSpPr>
        <p:spPr bwMode="auto">
          <a:xfrm>
            <a:off x="5440368" y="3429000"/>
            <a:ext cx="304800" cy="0"/>
          </a:xfrm>
          <a:prstGeom prst="line">
            <a:avLst/>
          </a:prstGeom>
          <a:noFill/>
          <a:ln w="19050">
            <a:solidFill>
              <a:schemeClr val="tx1"/>
            </a:solidFill>
            <a:round/>
            <a:headEnd/>
            <a:tailEnd/>
          </a:ln>
          <a:effectLst/>
        </p:spPr>
        <p:txBody>
          <a:bodyPr/>
          <a:lstStyle/>
          <a:p>
            <a:endParaRPr lang="nl-BE"/>
          </a:p>
        </p:txBody>
      </p:sp>
      <p:sp>
        <p:nvSpPr>
          <p:cNvPr id="17" name="Line 18"/>
          <p:cNvSpPr>
            <a:spLocks noChangeShapeType="1"/>
          </p:cNvSpPr>
          <p:nvPr/>
        </p:nvSpPr>
        <p:spPr bwMode="auto">
          <a:xfrm>
            <a:off x="5364168" y="5029200"/>
            <a:ext cx="76200" cy="0"/>
          </a:xfrm>
          <a:prstGeom prst="line">
            <a:avLst/>
          </a:prstGeom>
          <a:noFill/>
          <a:ln w="19050">
            <a:solidFill>
              <a:schemeClr val="bg1"/>
            </a:solidFill>
            <a:round/>
            <a:headEnd/>
            <a:tailEnd/>
          </a:ln>
          <a:effectLst/>
        </p:spPr>
        <p:txBody>
          <a:bodyPr/>
          <a:lstStyle/>
          <a:p>
            <a:endParaRPr lang="nl-BE"/>
          </a:p>
        </p:txBody>
      </p:sp>
      <p:sp>
        <p:nvSpPr>
          <p:cNvPr id="18" name="Text Box 19"/>
          <p:cNvSpPr txBox="1">
            <a:spLocks noChangeArrowheads="1"/>
          </p:cNvSpPr>
          <p:nvPr/>
        </p:nvSpPr>
        <p:spPr bwMode="auto">
          <a:xfrm>
            <a:off x="4968881" y="4994275"/>
            <a:ext cx="2895600" cy="396875"/>
          </a:xfrm>
          <a:prstGeom prst="rect">
            <a:avLst/>
          </a:prstGeom>
          <a:noFill/>
          <a:ln w="9525">
            <a:noFill/>
            <a:miter lim="800000"/>
            <a:headEnd/>
            <a:tailEnd/>
          </a:ln>
          <a:effectLst/>
        </p:spPr>
        <p:txBody>
          <a:bodyPr>
            <a:spAutoFit/>
          </a:bodyPr>
          <a:lstStyle/>
          <a:p>
            <a:pPr>
              <a:spcBef>
                <a:spcPct val="50000"/>
              </a:spcBef>
            </a:pPr>
            <a:r>
              <a:rPr lang="fr-BE" sz="2000" b="1"/>
              <a:t>	ISI       </a:t>
            </a:r>
            <a:endParaRPr lang="en-GB" sz="2000" b="1"/>
          </a:p>
        </p:txBody>
      </p:sp>
      <p:grpSp>
        <p:nvGrpSpPr>
          <p:cNvPr id="19" name="Group 20"/>
          <p:cNvGrpSpPr>
            <a:grpSpLocks/>
          </p:cNvGrpSpPr>
          <p:nvPr/>
        </p:nvGrpSpPr>
        <p:grpSpPr bwMode="auto">
          <a:xfrm rot="-10800000">
            <a:off x="5191131" y="5105400"/>
            <a:ext cx="381000" cy="304800"/>
            <a:chOff x="3552" y="2448"/>
            <a:chExt cx="480" cy="336"/>
          </a:xfrm>
        </p:grpSpPr>
        <p:sp>
          <p:nvSpPr>
            <p:cNvPr id="20" name="Arc 21"/>
            <p:cNvSpPr>
              <a:spLocks/>
            </p:cNvSpPr>
            <p:nvPr/>
          </p:nvSpPr>
          <p:spPr bwMode="auto">
            <a:xfrm>
              <a:off x="3552" y="2448"/>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CE6700"/>
              </a:solidFill>
              <a:round/>
              <a:headEnd/>
              <a:tailEnd/>
            </a:ln>
            <a:effectLst/>
          </p:spPr>
          <p:txBody>
            <a:bodyPr wrap="none" anchor="ctr"/>
            <a:lstStyle/>
            <a:p>
              <a:endParaRPr lang="nl-BE"/>
            </a:p>
          </p:txBody>
        </p:sp>
        <p:sp>
          <p:nvSpPr>
            <p:cNvPr id="21" name="Arc 22"/>
            <p:cNvSpPr>
              <a:spLocks/>
            </p:cNvSpPr>
            <p:nvPr/>
          </p:nvSpPr>
          <p:spPr bwMode="auto">
            <a:xfrm flipH="1">
              <a:off x="3792" y="2448"/>
              <a:ext cx="240"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CE6700"/>
              </a:solidFill>
              <a:round/>
              <a:headEnd/>
              <a:tailEnd/>
            </a:ln>
            <a:effectLst/>
          </p:spPr>
          <p:txBody>
            <a:bodyPr wrap="none" anchor="ctr"/>
            <a:lstStyle/>
            <a:p>
              <a:endParaRPr lang="nl-BE"/>
            </a:p>
          </p:txBody>
        </p:sp>
      </p:grpSp>
      <p:sp>
        <p:nvSpPr>
          <p:cNvPr id="22" name="Text Box 23"/>
          <p:cNvSpPr txBox="1">
            <a:spLocks noChangeArrowheads="1"/>
          </p:cNvSpPr>
          <p:nvPr/>
        </p:nvSpPr>
        <p:spPr bwMode="auto">
          <a:xfrm>
            <a:off x="4929190" y="5857892"/>
            <a:ext cx="1371600" cy="396875"/>
          </a:xfrm>
          <a:prstGeom prst="rect">
            <a:avLst/>
          </a:prstGeom>
          <a:noFill/>
          <a:ln w="9525">
            <a:noFill/>
            <a:miter lim="800000"/>
            <a:headEnd/>
            <a:tailEnd/>
          </a:ln>
          <a:effectLst/>
        </p:spPr>
        <p:txBody>
          <a:bodyPr>
            <a:spAutoFit/>
          </a:bodyPr>
          <a:lstStyle/>
          <a:p>
            <a:pPr>
              <a:spcBef>
                <a:spcPct val="50000"/>
              </a:spcBef>
            </a:pPr>
            <a:r>
              <a:rPr lang="en-US" sz="2000" b="1" dirty="0" smtClean="0"/>
              <a:t>target</a:t>
            </a:r>
            <a:endParaRPr lang="en-US" sz="2000" b="1" dirty="0"/>
          </a:p>
        </p:txBody>
      </p:sp>
      <p:sp>
        <p:nvSpPr>
          <p:cNvPr id="23" name="AutoShape 25"/>
          <p:cNvSpPr>
            <a:spLocks/>
          </p:cNvSpPr>
          <p:nvPr/>
        </p:nvSpPr>
        <p:spPr bwMode="auto">
          <a:xfrm rot="5400000">
            <a:off x="5322893" y="5443538"/>
            <a:ext cx="76200" cy="685800"/>
          </a:xfrm>
          <a:prstGeom prst="rightBracket">
            <a:avLst>
              <a:gd name="adj" fmla="val 75000"/>
            </a:avLst>
          </a:prstGeom>
          <a:noFill/>
          <a:ln w="9525">
            <a:solidFill>
              <a:schemeClr val="tx1"/>
            </a:solidFill>
            <a:round/>
            <a:headEnd/>
            <a:tailEnd/>
          </a:ln>
          <a:effectLst/>
        </p:spPr>
        <p:txBody>
          <a:bodyPr wrap="none" anchor="ctr"/>
          <a:lstStyle/>
          <a:p>
            <a:endParaRPr lang="nl-BE"/>
          </a:p>
        </p:txBody>
      </p:sp>
      <p:sp>
        <p:nvSpPr>
          <p:cNvPr id="24" name="AutoShape 26"/>
          <p:cNvSpPr>
            <a:spLocks/>
          </p:cNvSpPr>
          <p:nvPr/>
        </p:nvSpPr>
        <p:spPr bwMode="auto">
          <a:xfrm rot="5400000">
            <a:off x="7002468" y="5400675"/>
            <a:ext cx="76200" cy="762000"/>
          </a:xfrm>
          <a:prstGeom prst="rightBracket">
            <a:avLst>
              <a:gd name="adj" fmla="val 83333"/>
            </a:avLst>
          </a:prstGeom>
          <a:noFill/>
          <a:ln w="9525">
            <a:solidFill>
              <a:schemeClr val="tx1"/>
            </a:solidFill>
            <a:round/>
            <a:headEnd/>
            <a:tailEnd/>
          </a:ln>
          <a:effectLst/>
        </p:spPr>
        <p:txBody>
          <a:bodyPr wrap="none" anchor="ctr"/>
          <a:lstStyle/>
          <a:p>
            <a:endParaRPr lang="nl-BE"/>
          </a:p>
        </p:txBody>
      </p:sp>
      <p:sp>
        <p:nvSpPr>
          <p:cNvPr id="25" name="Line 32"/>
          <p:cNvSpPr>
            <a:spLocks noChangeShapeType="1"/>
          </p:cNvSpPr>
          <p:nvPr/>
        </p:nvSpPr>
        <p:spPr bwMode="auto">
          <a:xfrm>
            <a:off x="5745168" y="5029200"/>
            <a:ext cx="838200" cy="0"/>
          </a:xfrm>
          <a:prstGeom prst="line">
            <a:avLst/>
          </a:prstGeom>
          <a:noFill/>
          <a:ln w="9525">
            <a:solidFill>
              <a:schemeClr val="tx1"/>
            </a:solidFill>
            <a:round/>
            <a:headEnd/>
            <a:tailEnd/>
          </a:ln>
          <a:effectLst/>
        </p:spPr>
        <p:txBody>
          <a:bodyPr/>
          <a:lstStyle/>
          <a:p>
            <a:endParaRPr lang="nl-BE"/>
          </a:p>
        </p:txBody>
      </p:sp>
      <p:sp>
        <p:nvSpPr>
          <p:cNvPr id="26" name="Line 33"/>
          <p:cNvSpPr>
            <a:spLocks noChangeShapeType="1"/>
          </p:cNvSpPr>
          <p:nvPr/>
        </p:nvSpPr>
        <p:spPr bwMode="auto">
          <a:xfrm>
            <a:off x="5364168" y="5029200"/>
            <a:ext cx="76200" cy="0"/>
          </a:xfrm>
          <a:prstGeom prst="line">
            <a:avLst/>
          </a:prstGeom>
          <a:noFill/>
          <a:ln w="9525">
            <a:solidFill>
              <a:schemeClr val="tx1"/>
            </a:solidFill>
            <a:round/>
            <a:headEnd/>
            <a:tailEnd/>
          </a:ln>
          <a:effectLst/>
        </p:spPr>
        <p:txBody>
          <a:bodyPr/>
          <a:lstStyle/>
          <a:p>
            <a:endParaRPr lang="nl-BE"/>
          </a:p>
        </p:txBody>
      </p:sp>
      <p:sp>
        <p:nvSpPr>
          <p:cNvPr id="27" name="Line 34"/>
          <p:cNvSpPr>
            <a:spLocks noChangeShapeType="1"/>
          </p:cNvSpPr>
          <p:nvPr/>
        </p:nvSpPr>
        <p:spPr bwMode="auto">
          <a:xfrm>
            <a:off x="4906968" y="5029200"/>
            <a:ext cx="0" cy="0"/>
          </a:xfrm>
          <a:prstGeom prst="line">
            <a:avLst/>
          </a:prstGeom>
          <a:noFill/>
          <a:ln w="9525">
            <a:solidFill>
              <a:schemeClr val="tx1"/>
            </a:solidFill>
            <a:round/>
            <a:headEnd/>
            <a:tailEnd/>
          </a:ln>
          <a:effectLst/>
        </p:spPr>
        <p:txBody>
          <a:bodyPr/>
          <a:lstStyle/>
          <a:p>
            <a:endParaRPr lang="nl-BE"/>
          </a:p>
        </p:txBody>
      </p:sp>
      <p:sp>
        <p:nvSpPr>
          <p:cNvPr id="28" name="Line 39"/>
          <p:cNvSpPr>
            <a:spLocks noChangeShapeType="1"/>
          </p:cNvSpPr>
          <p:nvPr/>
        </p:nvSpPr>
        <p:spPr bwMode="auto">
          <a:xfrm>
            <a:off x="4149731" y="3408363"/>
            <a:ext cx="0" cy="1600200"/>
          </a:xfrm>
          <a:prstGeom prst="line">
            <a:avLst/>
          </a:prstGeom>
          <a:noFill/>
          <a:ln w="19050">
            <a:solidFill>
              <a:schemeClr val="tx1"/>
            </a:solidFill>
            <a:round/>
            <a:headEnd/>
            <a:tailEnd/>
          </a:ln>
          <a:effectLst/>
        </p:spPr>
        <p:txBody>
          <a:bodyPr/>
          <a:lstStyle/>
          <a:p>
            <a:endParaRPr lang="nl-BE"/>
          </a:p>
        </p:txBody>
      </p:sp>
      <p:sp>
        <p:nvSpPr>
          <p:cNvPr id="29" name="Line 40"/>
          <p:cNvSpPr>
            <a:spLocks noChangeShapeType="1"/>
          </p:cNvSpPr>
          <p:nvPr/>
        </p:nvSpPr>
        <p:spPr bwMode="auto">
          <a:xfrm>
            <a:off x="3321056" y="3408363"/>
            <a:ext cx="0" cy="1600200"/>
          </a:xfrm>
          <a:prstGeom prst="line">
            <a:avLst/>
          </a:prstGeom>
          <a:noFill/>
          <a:ln w="19050">
            <a:solidFill>
              <a:schemeClr val="tx1"/>
            </a:solidFill>
            <a:round/>
            <a:headEnd/>
            <a:tailEnd/>
          </a:ln>
          <a:effectLst/>
        </p:spPr>
        <p:txBody>
          <a:bodyPr/>
          <a:lstStyle/>
          <a:p>
            <a:endParaRPr lang="nl-BE"/>
          </a:p>
        </p:txBody>
      </p:sp>
      <p:sp>
        <p:nvSpPr>
          <p:cNvPr id="30" name="Line 41"/>
          <p:cNvSpPr>
            <a:spLocks noChangeShapeType="1"/>
          </p:cNvSpPr>
          <p:nvPr/>
        </p:nvSpPr>
        <p:spPr bwMode="auto">
          <a:xfrm>
            <a:off x="4138618" y="5027613"/>
            <a:ext cx="838200" cy="0"/>
          </a:xfrm>
          <a:prstGeom prst="line">
            <a:avLst/>
          </a:prstGeom>
          <a:noFill/>
          <a:ln w="9525">
            <a:solidFill>
              <a:schemeClr val="tx1"/>
            </a:solidFill>
            <a:round/>
            <a:headEnd/>
            <a:tailEnd/>
          </a:ln>
          <a:effectLst/>
        </p:spPr>
        <p:txBody>
          <a:bodyPr/>
          <a:lstStyle/>
          <a:p>
            <a:endParaRPr lang="nl-BE"/>
          </a:p>
        </p:txBody>
      </p:sp>
      <p:sp>
        <p:nvSpPr>
          <p:cNvPr id="31" name="Line 42"/>
          <p:cNvSpPr>
            <a:spLocks noChangeShapeType="1"/>
          </p:cNvSpPr>
          <p:nvPr/>
        </p:nvSpPr>
        <p:spPr bwMode="auto">
          <a:xfrm>
            <a:off x="3311531" y="3408363"/>
            <a:ext cx="838200" cy="0"/>
          </a:xfrm>
          <a:prstGeom prst="line">
            <a:avLst/>
          </a:prstGeom>
          <a:noFill/>
          <a:ln w="9525">
            <a:solidFill>
              <a:schemeClr val="tx1"/>
            </a:solidFill>
            <a:round/>
            <a:headEnd/>
            <a:tailEnd/>
          </a:ln>
          <a:effectLst/>
        </p:spPr>
        <p:txBody>
          <a:bodyPr/>
          <a:lstStyle/>
          <a:p>
            <a:endParaRPr lang="nl-BE"/>
          </a:p>
        </p:txBody>
      </p:sp>
      <p:sp>
        <p:nvSpPr>
          <p:cNvPr id="32" name="Line 43"/>
          <p:cNvSpPr>
            <a:spLocks noChangeShapeType="1"/>
          </p:cNvSpPr>
          <p:nvPr/>
        </p:nvSpPr>
        <p:spPr bwMode="auto">
          <a:xfrm>
            <a:off x="3016256" y="5027613"/>
            <a:ext cx="304800" cy="0"/>
          </a:xfrm>
          <a:prstGeom prst="line">
            <a:avLst/>
          </a:prstGeom>
          <a:noFill/>
          <a:ln w="19050">
            <a:solidFill>
              <a:schemeClr val="tx1"/>
            </a:solidFill>
            <a:round/>
            <a:headEnd/>
            <a:tailEnd/>
          </a:ln>
          <a:effectLst/>
        </p:spPr>
        <p:txBody>
          <a:bodyPr/>
          <a:lstStyle/>
          <a:p>
            <a:endParaRPr lang="nl-BE"/>
          </a:p>
        </p:txBody>
      </p:sp>
      <p:sp>
        <p:nvSpPr>
          <p:cNvPr id="62" name="Text Box 24"/>
          <p:cNvSpPr txBox="1">
            <a:spLocks noChangeArrowheads="1"/>
          </p:cNvSpPr>
          <p:nvPr/>
        </p:nvSpPr>
        <p:spPr bwMode="auto">
          <a:xfrm>
            <a:off x="6286512" y="5857892"/>
            <a:ext cx="1600200" cy="396875"/>
          </a:xfrm>
          <a:prstGeom prst="rect">
            <a:avLst/>
          </a:prstGeom>
          <a:noFill/>
          <a:ln w="9525">
            <a:noFill/>
            <a:miter lim="800000"/>
            <a:headEnd/>
            <a:tailEnd/>
          </a:ln>
          <a:effectLst/>
        </p:spPr>
        <p:txBody>
          <a:bodyPr>
            <a:spAutoFit/>
          </a:bodyPr>
          <a:lstStyle/>
          <a:p>
            <a:pPr>
              <a:spcBef>
                <a:spcPct val="50000"/>
              </a:spcBef>
            </a:pPr>
            <a:r>
              <a:rPr lang="en-US" sz="2000" b="1" dirty="0" smtClean="0"/>
              <a:t>reference</a:t>
            </a:r>
            <a:endParaRPr lang="en-US" sz="20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style>
          <a:lnRef idx="2">
            <a:schemeClr val="dk1"/>
          </a:lnRef>
          <a:fillRef idx="1">
            <a:schemeClr val="lt1"/>
          </a:fillRef>
          <a:effectRef idx="0">
            <a:schemeClr val="dk1"/>
          </a:effectRef>
          <a:fontRef idx="minor">
            <a:schemeClr val="dk1"/>
          </a:fontRef>
        </p:style>
        <p:txBody>
          <a:bodyPr>
            <a:normAutofit/>
          </a:bodyPr>
          <a:lstStyle/>
          <a:p>
            <a:r>
              <a:rPr lang="en-US" sz="3200" dirty="0" smtClean="0">
                <a:effectLst>
                  <a:outerShdw blurRad="38100" dist="38100" dir="2700000" algn="tl">
                    <a:srgbClr val="000000">
                      <a:alpha val="43137"/>
                    </a:srgbClr>
                  </a:outerShdw>
                </a:effectLst>
                <a:latin typeface="Tahoma" pitchFamily="34" charset="0"/>
                <a:cs typeface="Tahoma" pitchFamily="34" charset="0"/>
              </a:rPr>
              <a:t>2 Hz Frequency modulation detection</a:t>
            </a:r>
            <a:endParaRPr lang="nl-BE"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eaLnBrk="0" hangingPunct="0">
              <a:spcBef>
                <a:spcPct val="50000"/>
              </a:spcBef>
            </a:pPr>
            <a:r>
              <a:rPr lang="en-US" sz="2400" dirty="0" smtClean="0"/>
              <a:t>target = 2Hz FM of a 1 kHz carrier tone</a:t>
            </a:r>
          </a:p>
          <a:p>
            <a:pPr eaLnBrk="0" hangingPunct="0">
              <a:spcBef>
                <a:spcPct val="50000"/>
              </a:spcBef>
            </a:pPr>
            <a:r>
              <a:rPr lang="en-US" sz="2400" dirty="0" smtClean="0"/>
              <a:t>reference = 1 kHz pure tone</a:t>
            </a:r>
          </a:p>
          <a:p>
            <a:pPr eaLnBrk="0" hangingPunct="0">
              <a:spcBef>
                <a:spcPct val="50000"/>
              </a:spcBef>
            </a:pPr>
            <a:r>
              <a:rPr lang="en-US" sz="2400" dirty="0" smtClean="0"/>
              <a:t>variable = modulation depth</a:t>
            </a:r>
          </a:p>
          <a:p>
            <a:endParaRPr lang="nl-BE" dirty="0"/>
          </a:p>
        </p:txBody>
      </p:sp>
      <p:pic>
        <p:nvPicPr>
          <p:cNvPr id="4" name="Picture 3" descr="sinewave"/>
          <p:cNvPicPr>
            <a:picLocks noChangeAspect="1" noChangeArrowheads="1"/>
          </p:cNvPicPr>
          <p:nvPr/>
        </p:nvPicPr>
        <p:blipFill>
          <a:blip r:embed="rId2" cstate="print"/>
          <a:srcRect/>
          <a:stretch>
            <a:fillRect/>
          </a:stretch>
        </p:blipFill>
        <p:spPr bwMode="auto">
          <a:xfrm>
            <a:off x="4613275" y="3406775"/>
            <a:ext cx="895350" cy="708025"/>
          </a:xfrm>
          <a:prstGeom prst="rect">
            <a:avLst/>
          </a:prstGeom>
          <a:solidFill>
            <a:srgbClr val="0000CC"/>
          </a:solidFill>
        </p:spPr>
      </p:pic>
      <p:sp>
        <p:nvSpPr>
          <p:cNvPr id="5" name="Line 5"/>
          <p:cNvSpPr>
            <a:spLocks noChangeShapeType="1"/>
          </p:cNvSpPr>
          <p:nvPr/>
        </p:nvSpPr>
        <p:spPr bwMode="auto">
          <a:xfrm flipV="1">
            <a:off x="4419600" y="3810000"/>
            <a:ext cx="0" cy="1600200"/>
          </a:xfrm>
          <a:prstGeom prst="line">
            <a:avLst/>
          </a:prstGeom>
          <a:noFill/>
          <a:ln w="19050">
            <a:solidFill>
              <a:schemeClr val="tx1"/>
            </a:solidFill>
            <a:round/>
            <a:headEnd/>
            <a:tailEnd/>
          </a:ln>
          <a:effectLst/>
        </p:spPr>
        <p:txBody>
          <a:bodyPr/>
          <a:lstStyle/>
          <a:p>
            <a:endParaRPr lang="nl-BE"/>
          </a:p>
        </p:txBody>
      </p:sp>
      <p:sp>
        <p:nvSpPr>
          <p:cNvPr id="6" name="Line 6"/>
          <p:cNvSpPr>
            <a:spLocks noChangeShapeType="1"/>
          </p:cNvSpPr>
          <p:nvPr/>
        </p:nvSpPr>
        <p:spPr bwMode="auto">
          <a:xfrm flipV="1">
            <a:off x="5715000" y="3810000"/>
            <a:ext cx="0" cy="1600200"/>
          </a:xfrm>
          <a:prstGeom prst="line">
            <a:avLst/>
          </a:prstGeom>
          <a:noFill/>
          <a:ln w="19050">
            <a:solidFill>
              <a:schemeClr val="tx1"/>
            </a:solidFill>
            <a:round/>
            <a:headEnd/>
            <a:tailEnd/>
          </a:ln>
          <a:effectLst/>
        </p:spPr>
        <p:txBody>
          <a:bodyPr/>
          <a:lstStyle/>
          <a:p>
            <a:endParaRPr lang="nl-BE"/>
          </a:p>
        </p:txBody>
      </p:sp>
      <p:sp>
        <p:nvSpPr>
          <p:cNvPr id="7" name="Line 7"/>
          <p:cNvSpPr>
            <a:spLocks noChangeShapeType="1"/>
          </p:cNvSpPr>
          <p:nvPr/>
        </p:nvSpPr>
        <p:spPr bwMode="auto">
          <a:xfrm flipV="1">
            <a:off x="6465888" y="3810000"/>
            <a:ext cx="0" cy="1600200"/>
          </a:xfrm>
          <a:prstGeom prst="line">
            <a:avLst/>
          </a:prstGeom>
          <a:noFill/>
          <a:ln w="19050">
            <a:solidFill>
              <a:schemeClr val="tx1"/>
            </a:solidFill>
            <a:round/>
            <a:headEnd/>
            <a:tailEnd/>
          </a:ln>
          <a:effectLst/>
        </p:spPr>
        <p:txBody>
          <a:bodyPr/>
          <a:lstStyle/>
          <a:p>
            <a:endParaRPr lang="nl-BE"/>
          </a:p>
        </p:txBody>
      </p:sp>
      <p:sp>
        <p:nvSpPr>
          <p:cNvPr id="8" name="Line 8"/>
          <p:cNvSpPr>
            <a:spLocks noChangeShapeType="1"/>
          </p:cNvSpPr>
          <p:nvPr/>
        </p:nvSpPr>
        <p:spPr bwMode="auto">
          <a:xfrm flipV="1">
            <a:off x="7772400" y="3810000"/>
            <a:ext cx="0" cy="1600200"/>
          </a:xfrm>
          <a:prstGeom prst="line">
            <a:avLst/>
          </a:prstGeom>
          <a:noFill/>
          <a:ln w="19050">
            <a:solidFill>
              <a:schemeClr val="tx1"/>
            </a:solidFill>
            <a:round/>
            <a:headEnd/>
            <a:tailEnd/>
          </a:ln>
          <a:effectLst/>
        </p:spPr>
        <p:txBody>
          <a:bodyPr/>
          <a:lstStyle/>
          <a:p>
            <a:endParaRPr lang="nl-BE"/>
          </a:p>
        </p:txBody>
      </p:sp>
      <p:sp>
        <p:nvSpPr>
          <p:cNvPr id="9" name="Line 9"/>
          <p:cNvSpPr>
            <a:spLocks noChangeShapeType="1"/>
          </p:cNvSpPr>
          <p:nvPr/>
        </p:nvSpPr>
        <p:spPr bwMode="auto">
          <a:xfrm>
            <a:off x="4419600" y="3810000"/>
            <a:ext cx="1295400" cy="0"/>
          </a:xfrm>
          <a:prstGeom prst="line">
            <a:avLst/>
          </a:prstGeom>
          <a:noFill/>
          <a:ln w="19050">
            <a:solidFill>
              <a:schemeClr val="tx1"/>
            </a:solidFill>
            <a:round/>
            <a:headEnd/>
            <a:tailEnd/>
          </a:ln>
          <a:effectLst/>
        </p:spPr>
        <p:txBody>
          <a:bodyPr/>
          <a:lstStyle/>
          <a:p>
            <a:endParaRPr lang="nl-BE"/>
          </a:p>
        </p:txBody>
      </p:sp>
      <p:sp>
        <p:nvSpPr>
          <p:cNvPr id="10" name="Line 10"/>
          <p:cNvSpPr>
            <a:spLocks noChangeShapeType="1"/>
          </p:cNvSpPr>
          <p:nvPr/>
        </p:nvSpPr>
        <p:spPr bwMode="auto">
          <a:xfrm>
            <a:off x="6477000" y="3810000"/>
            <a:ext cx="1295400" cy="0"/>
          </a:xfrm>
          <a:prstGeom prst="line">
            <a:avLst/>
          </a:prstGeom>
          <a:noFill/>
          <a:ln w="19050">
            <a:solidFill>
              <a:schemeClr val="tx1"/>
            </a:solidFill>
            <a:round/>
            <a:headEnd/>
            <a:tailEnd/>
          </a:ln>
          <a:effectLst/>
        </p:spPr>
        <p:txBody>
          <a:bodyPr/>
          <a:lstStyle/>
          <a:p>
            <a:endParaRPr lang="nl-BE"/>
          </a:p>
        </p:txBody>
      </p:sp>
      <p:sp>
        <p:nvSpPr>
          <p:cNvPr id="11" name="Line 11"/>
          <p:cNvSpPr>
            <a:spLocks noChangeShapeType="1"/>
          </p:cNvSpPr>
          <p:nvPr/>
        </p:nvSpPr>
        <p:spPr bwMode="auto">
          <a:xfrm>
            <a:off x="3708400" y="5408613"/>
            <a:ext cx="711200" cy="1587"/>
          </a:xfrm>
          <a:prstGeom prst="line">
            <a:avLst/>
          </a:prstGeom>
          <a:noFill/>
          <a:ln w="19050">
            <a:solidFill>
              <a:schemeClr val="tx1"/>
            </a:solidFill>
            <a:round/>
            <a:headEnd/>
            <a:tailEnd/>
          </a:ln>
          <a:effectLst/>
        </p:spPr>
        <p:txBody>
          <a:bodyPr/>
          <a:lstStyle/>
          <a:p>
            <a:endParaRPr lang="nl-BE"/>
          </a:p>
        </p:txBody>
      </p:sp>
      <p:sp>
        <p:nvSpPr>
          <p:cNvPr id="12" name="Line 12"/>
          <p:cNvSpPr>
            <a:spLocks noChangeShapeType="1"/>
          </p:cNvSpPr>
          <p:nvPr/>
        </p:nvSpPr>
        <p:spPr bwMode="auto">
          <a:xfrm>
            <a:off x="5715000" y="5410200"/>
            <a:ext cx="762000" cy="0"/>
          </a:xfrm>
          <a:prstGeom prst="line">
            <a:avLst/>
          </a:prstGeom>
          <a:noFill/>
          <a:ln w="19050">
            <a:solidFill>
              <a:schemeClr val="tx1"/>
            </a:solidFill>
            <a:round/>
            <a:headEnd/>
            <a:tailEnd/>
          </a:ln>
          <a:effectLst/>
        </p:spPr>
        <p:txBody>
          <a:bodyPr/>
          <a:lstStyle/>
          <a:p>
            <a:endParaRPr lang="nl-BE"/>
          </a:p>
        </p:txBody>
      </p:sp>
      <p:sp>
        <p:nvSpPr>
          <p:cNvPr id="13" name="Line 13"/>
          <p:cNvSpPr>
            <a:spLocks noChangeShapeType="1"/>
          </p:cNvSpPr>
          <p:nvPr/>
        </p:nvSpPr>
        <p:spPr bwMode="auto">
          <a:xfrm>
            <a:off x="7772400" y="5410200"/>
            <a:ext cx="381000" cy="0"/>
          </a:xfrm>
          <a:prstGeom prst="line">
            <a:avLst/>
          </a:prstGeom>
          <a:noFill/>
          <a:ln w="19050">
            <a:solidFill>
              <a:schemeClr val="tx1"/>
            </a:solidFill>
            <a:round/>
            <a:headEnd/>
            <a:tailEnd/>
          </a:ln>
          <a:effectLst/>
        </p:spPr>
        <p:txBody>
          <a:bodyPr/>
          <a:lstStyle/>
          <a:p>
            <a:endParaRPr lang="nl-BE"/>
          </a:p>
        </p:txBody>
      </p:sp>
      <p:sp>
        <p:nvSpPr>
          <p:cNvPr id="14" name="Text Box 16"/>
          <p:cNvSpPr txBox="1">
            <a:spLocks noChangeArrowheads="1"/>
          </p:cNvSpPr>
          <p:nvPr/>
        </p:nvSpPr>
        <p:spPr bwMode="auto">
          <a:xfrm>
            <a:off x="6477000" y="5803900"/>
            <a:ext cx="1479550" cy="396875"/>
          </a:xfrm>
          <a:prstGeom prst="rect">
            <a:avLst/>
          </a:prstGeom>
          <a:noFill/>
          <a:ln w="9525">
            <a:noFill/>
            <a:miter lim="800000"/>
            <a:headEnd/>
            <a:tailEnd/>
          </a:ln>
          <a:effectLst/>
        </p:spPr>
        <p:txBody>
          <a:bodyPr>
            <a:spAutoFit/>
          </a:bodyPr>
          <a:lstStyle/>
          <a:p>
            <a:pPr algn="ctr">
              <a:spcBef>
                <a:spcPct val="50000"/>
              </a:spcBef>
            </a:pPr>
            <a:r>
              <a:rPr lang="fr-BE" sz="2000" b="1"/>
              <a:t>reference</a:t>
            </a:r>
            <a:endParaRPr lang="en-GB" sz="2000" b="1"/>
          </a:p>
        </p:txBody>
      </p:sp>
      <p:sp>
        <p:nvSpPr>
          <p:cNvPr id="15" name="Text Box 17"/>
          <p:cNvSpPr txBox="1">
            <a:spLocks noChangeArrowheads="1"/>
          </p:cNvSpPr>
          <p:nvPr/>
        </p:nvSpPr>
        <p:spPr bwMode="auto">
          <a:xfrm>
            <a:off x="4572000" y="5803900"/>
            <a:ext cx="1187450" cy="396875"/>
          </a:xfrm>
          <a:prstGeom prst="rect">
            <a:avLst/>
          </a:prstGeom>
          <a:noFill/>
          <a:ln w="9525">
            <a:noFill/>
            <a:miter lim="800000"/>
            <a:headEnd/>
            <a:tailEnd/>
          </a:ln>
          <a:effectLst/>
        </p:spPr>
        <p:txBody>
          <a:bodyPr>
            <a:spAutoFit/>
          </a:bodyPr>
          <a:lstStyle/>
          <a:p>
            <a:pPr algn="ctr">
              <a:spcBef>
                <a:spcPct val="50000"/>
              </a:spcBef>
            </a:pPr>
            <a:r>
              <a:rPr lang="fr-BE" sz="2000" b="1"/>
              <a:t>target</a:t>
            </a:r>
            <a:endParaRPr lang="en-GB" sz="2000" b="1"/>
          </a:p>
        </p:txBody>
      </p:sp>
      <p:sp>
        <p:nvSpPr>
          <p:cNvPr id="16" name="Text Box 18"/>
          <p:cNvSpPr txBox="1">
            <a:spLocks noChangeArrowheads="1"/>
          </p:cNvSpPr>
          <p:nvPr/>
        </p:nvSpPr>
        <p:spPr bwMode="auto">
          <a:xfrm>
            <a:off x="4648200" y="5368925"/>
            <a:ext cx="3124200" cy="457200"/>
          </a:xfrm>
          <a:prstGeom prst="rect">
            <a:avLst/>
          </a:prstGeom>
          <a:noFill/>
          <a:ln w="9525">
            <a:noFill/>
            <a:miter lim="800000"/>
            <a:headEnd/>
            <a:tailEnd/>
          </a:ln>
          <a:effectLst/>
        </p:spPr>
        <p:txBody>
          <a:bodyPr>
            <a:spAutoFit/>
          </a:bodyPr>
          <a:lstStyle/>
          <a:p>
            <a:pPr>
              <a:spcBef>
                <a:spcPct val="50000"/>
              </a:spcBef>
            </a:pPr>
            <a:r>
              <a:rPr lang="fr-BE" b="1"/>
              <a:t>	   ISI	</a:t>
            </a:r>
            <a:endParaRPr lang="en-GB" b="1"/>
          </a:p>
        </p:txBody>
      </p:sp>
      <p:sp>
        <p:nvSpPr>
          <p:cNvPr id="17" name="AutoShape 19"/>
          <p:cNvSpPr>
            <a:spLocks/>
          </p:cNvSpPr>
          <p:nvPr/>
        </p:nvSpPr>
        <p:spPr bwMode="auto">
          <a:xfrm rot="5400000">
            <a:off x="7107238" y="5200650"/>
            <a:ext cx="152400" cy="1219200"/>
          </a:xfrm>
          <a:prstGeom prst="rightBracket">
            <a:avLst>
              <a:gd name="adj" fmla="val 66667"/>
            </a:avLst>
          </a:prstGeom>
          <a:noFill/>
          <a:ln w="9525">
            <a:solidFill>
              <a:schemeClr val="tx1"/>
            </a:solidFill>
            <a:round/>
            <a:headEnd/>
            <a:tailEnd/>
          </a:ln>
          <a:effectLst/>
        </p:spPr>
        <p:txBody>
          <a:bodyPr wrap="none" anchor="ctr"/>
          <a:lstStyle/>
          <a:p>
            <a:endParaRPr lang="nl-BE"/>
          </a:p>
        </p:txBody>
      </p:sp>
      <p:sp>
        <p:nvSpPr>
          <p:cNvPr id="18" name="AutoShape 20"/>
          <p:cNvSpPr>
            <a:spLocks/>
          </p:cNvSpPr>
          <p:nvPr/>
        </p:nvSpPr>
        <p:spPr bwMode="auto">
          <a:xfrm rot="5400000">
            <a:off x="5008563" y="5200650"/>
            <a:ext cx="152400" cy="1219200"/>
          </a:xfrm>
          <a:prstGeom prst="rightBracket">
            <a:avLst>
              <a:gd name="adj" fmla="val 66667"/>
            </a:avLst>
          </a:prstGeom>
          <a:noFill/>
          <a:ln w="9525">
            <a:solidFill>
              <a:schemeClr val="tx1"/>
            </a:solidFill>
            <a:round/>
            <a:headEnd/>
            <a:tailEnd/>
          </a:ln>
          <a:effectLst/>
        </p:spPr>
        <p:txBody>
          <a:bodyPr wrap="none" anchor="ctr"/>
          <a:lstStyle/>
          <a:p>
            <a:endParaRPr lang="nl-BE"/>
          </a:p>
        </p:txBody>
      </p:sp>
      <p:sp>
        <p:nvSpPr>
          <p:cNvPr id="19" name="Line 22"/>
          <p:cNvSpPr>
            <a:spLocks noChangeShapeType="1"/>
          </p:cNvSpPr>
          <p:nvPr/>
        </p:nvSpPr>
        <p:spPr bwMode="auto">
          <a:xfrm rot="5400000">
            <a:off x="4994275" y="3622676"/>
            <a:ext cx="346075" cy="0"/>
          </a:xfrm>
          <a:prstGeom prst="line">
            <a:avLst/>
          </a:prstGeom>
          <a:noFill/>
          <a:ln w="9525">
            <a:solidFill>
              <a:srgbClr val="CE6700"/>
            </a:solidFill>
            <a:round/>
            <a:headEnd type="triangle" w="med" len="med"/>
            <a:tailEnd type="triangle" w="med" len="med"/>
          </a:ln>
          <a:effectLst/>
        </p:spPr>
        <p:txBody>
          <a:bodyPr wrap="none" anchor="ctr"/>
          <a:lstStyle/>
          <a:p>
            <a:endParaRPr lang="nl-BE"/>
          </a:p>
        </p:txBody>
      </p:sp>
      <p:sp>
        <p:nvSpPr>
          <p:cNvPr id="20" name="Line 27"/>
          <p:cNvSpPr>
            <a:spLocks noChangeShapeType="1"/>
          </p:cNvSpPr>
          <p:nvPr/>
        </p:nvSpPr>
        <p:spPr bwMode="auto">
          <a:xfrm flipV="1">
            <a:off x="2413000" y="3789363"/>
            <a:ext cx="0" cy="1600200"/>
          </a:xfrm>
          <a:prstGeom prst="line">
            <a:avLst/>
          </a:prstGeom>
          <a:noFill/>
          <a:ln w="19050">
            <a:solidFill>
              <a:schemeClr val="tx1"/>
            </a:solidFill>
            <a:round/>
            <a:headEnd/>
            <a:tailEnd/>
          </a:ln>
          <a:effectLst/>
        </p:spPr>
        <p:txBody>
          <a:bodyPr/>
          <a:lstStyle/>
          <a:p>
            <a:endParaRPr lang="nl-BE"/>
          </a:p>
        </p:txBody>
      </p:sp>
      <p:sp>
        <p:nvSpPr>
          <p:cNvPr id="21" name="Line 28"/>
          <p:cNvSpPr>
            <a:spLocks noChangeShapeType="1"/>
          </p:cNvSpPr>
          <p:nvPr/>
        </p:nvSpPr>
        <p:spPr bwMode="auto">
          <a:xfrm flipV="1">
            <a:off x="3708400" y="3789363"/>
            <a:ext cx="0" cy="1600200"/>
          </a:xfrm>
          <a:prstGeom prst="line">
            <a:avLst/>
          </a:prstGeom>
          <a:noFill/>
          <a:ln w="19050">
            <a:solidFill>
              <a:schemeClr val="tx1"/>
            </a:solidFill>
            <a:round/>
            <a:headEnd/>
            <a:tailEnd/>
          </a:ln>
          <a:effectLst/>
        </p:spPr>
        <p:txBody>
          <a:bodyPr/>
          <a:lstStyle/>
          <a:p>
            <a:endParaRPr lang="nl-BE"/>
          </a:p>
        </p:txBody>
      </p:sp>
      <p:sp>
        <p:nvSpPr>
          <p:cNvPr id="22" name="Line 29"/>
          <p:cNvSpPr>
            <a:spLocks noChangeShapeType="1"/>
          </p:cNvSpPr>
          <p:nvPr/>
        </p:nvSpPr>
        <p:spPr bwMode="auto">
          <a:xfrm>
            <a:off x="2413000" y="3789363"/>
            <a:ext cx="1295400" cy="0"/>
          </a:xfrm>
          <a:prstGeom prst="line">
            <a:avLst/>
          </a:prstGeom>
          <a:noFill/>
          <a:ln w="19050">
            <a:solidFill>
              <a:schemeClr val="tx1"/>
            </a:solidFill>
            <a:round/>
            <a:headEnd/>
            <a:tailEnd/>
          </a:ln>
          <a:effectLst/>
        </p:spPr>
        <p:txBody>
          <a:bodyPr/>
          <a:lstStyle/>
          <a:p>
            <a:endParaRPr lang="nl-BE"/>
          </a:p>
        </p:txBody>
      </p:sp>
      <p:sp>
        <p:nvSpPr>
          <p:cNvPr id="23" name="Line 30"/>
          <p:cNvSpPr>
            <a:spLocks noChangeShapeType="1"/>
          </p:cNvSpPr>
          <p:nvPr/>
        </p:nvSpPr>
        <p:spPr bwMode="auto">
          <a:xfrm>
            <a:off x="2032000" y="5389563"/>
            <a:ext cx="381000" cy="0"/>
          </a:xfrm>
          <a:prstGeom prst="line">
            <a:avLst/>
          </a:prstGeom>
          <a:noFill/>
          <a:ln w="19050">
            <a:solidFill>
              <a:schemeClr val="tx1"/>
            </a:solidFill>
            <a:round/>
            <a:headEnd/>
            <a:tailEnd/>
          </a:ln>
          <a:effectLst/>
        </p:spPr>
        <p:txBody>
          <a:bodyPr/>
          <a:lstStyle/>
          <a:p>
            <a:endParaRPr lang="nl-BE"/>
          </a:p>
        </p:txBody>
      </p:sp>
      <p:sp>
        <p:nvSpPr>
          <p:cNvPr id="24" name="Text Box 21"/>
          <p:cNvSpPr txBox="1">
            <a:spLocks noChangeArrowheads="1"/>
          </p:cNvSpPr>
          <p:nvPr/>
        </p:nvSpPr>
        <p:spPr bwMode="auto">
          <a:xfrm>
            <a:off x="5245100" y="3413125"/>
            <a:ext cx="3106738" cy="396875"/>
          </a:xfrm>
          <a:prstGeom prst="rect">
            <a:avLst/>
          </a:prstGeom>
          <a:noFill/>
          <a:ln w="9525">
            <a:noFill/>
            <a:miter lim="800000"/>
            <a:headEnd/>
            <a:tailEnd/>
          </a:ln>
          <a:effectLst/>
        </p:spPr>
        <p:txBody>
          <a:bodyPr>
            <a:spAutoFit/>
          </a:bodyPr>
          <a:lstStyle/>
          <a:p>
            <a:pPr>
              <a:spcBef>
                <a:spcPct val="50000"/>
              </a:spcBef>
            </a:pPr>
            <a:r>
              <a:rPr lang="fr-BE" sz="2000" b="1" dirty="0">
                <a:solidFill>
                  <a:srgbClr val="CC0000"/>
                </a:solidFill>
                <a:effectLst>
                  <a:outerShdw blurRad="38100" dist="38100" dir="2700000" algn="tl">
                    <a:srgbClr val="000000"/>
                  </a:outerShdw>
                </a:effectLst>
              </a:rPr>
              <a:t> modulation </a:t>
            </a:r>
            <a:r>
              <a:rPr lang="fr-BE" sz="2000" b="1" dirty="0" err="1">
                <a:solidFill>
                  <a:srgbClr val="CC0000"/>
                </a:solidFill>
                <a:effectLst>
                  <a:outerShdw blurRad="38100" dist="38100" dir="2700000" algn="tl">
                    <a:srgbClr val="000000"/>
                  </a:outerShdw>
                </a:effectLst>
              </a:rPr>
              <a:t>depth</a:t>
            </a:r>
            <a:r>
              <a:rPr lang="fr-BE" sz="2000" b="1" dirty="0">
                <a:solidFill>
                  <a:srgbClr val="CC0000"/>
                </a:solidFill>
                <a:effectLst>
                  <a:outerShdw blurRad="38100" dist="38100" dir="2700000" algn="tl">
                    <a:srgbClr val="000000"/>
                  </a:outerShdw>
                </a:effectLst>
              </a:rPr>
              <a:t> (Hz)</a:t>
            </a:r>
            <a:endParaRPr lang="en-GB" sz="2000" b="1" dirty="0">
              <a:solidFill>
                <a:srgbClr val="CC0000"/>
              </a:solidFill>
              <a:effectLst>
                <a:outerShdw blurRad="38100" dist="38100" dir="2700000" algn="tl">
                  <a:srgbClr val="000000"/>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effectLst>
                  <a:outerShdw blurRad="38100" dist="38100" dir="2700000" algn="tl">
                    <a:srgbClr val="000000">
                      <a:alpha val="43137"/>
                    </a:srgbClr>
                  </a:outerShdw>
                </a:effectLst>
                <a:latin typeface="Tahoma" pitchFamily="34" charset="0"/>
                <a:cs typeface="Tahoma" pitchFamily="34" charset="0"/>
              </a:rPr>
              <a:t>Tone-in-noise detection test</a:t>
            </a:r>
            <a:endParaRPr lang="nl-BE"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eaLnBrk="0" hangingPunct="0">
              <a:spcBef>
                <a:spcPct val="50000"/>
              </a:spcBef>
            </a:pPr>
            <a:r>
              <a:rPr lang="en-US" sz="2400" dirty="0" smtClean="0">
                <a:latin typeface="Tahoma" pitchFamily="34" charset="0"/>
                <a:cs typeface="Tahoma" pitchFamily="34" charset="0"/>
              </a:rPr>
              <a:t>target = 1 octave band noise (55 dB) at 1kHz with 2 sinusoid pulses of 1kHz </a:t>
            </a:r>
          </a:p>
          <a:p>
            <a:pPr eaLnBrk="0" hangingPunct="0">
              <a:spcBef>
                <a:spcPct val="50000"/>
              </a:spcBef>
            </a:pPr>
            <a:r>
              <a:rPr lang="en-US" sz="2400" dirty="0" smtClean="0">
                <a:latin typeface="Tahoma" pitchFamily="34" charset="0"/>
                <a:cs typeface="Tahoma" pitchFamily="34" charset="0"/>
              </a:rPr>
              <a:t>reference = 1 octave band noise (55 dB) at 1kHz </a:t>
            </a:r>
          </a:p>
          <a:p>
            <a:pPr eaLnBrk="0" hangingPunct="0">
              <a:spcBef>
                <a:spcPct val="50000"/>
              </a:spcBef>
            </a:pPr>
            <a:r>
              <a:rPr lang="en-US" sz="2400" dirty="0" smtClean="0">
                <a:latin typeface="Tahoma" pitchFamily="34" charset="0"/>
                <a:cs typeface="Tahoma" pitchFamily="34" charset="0"/>
              </a:rPr>
              <a:t>variable = amplitude of pulses</a:t>
            </a:r>
          </a:p>
          <a:p>
            <a:endParaRPr lang="nl-BE" dirty="0"/>
          </a:p>
        </p:txBody>
      </p:sp>
      <p:sp>
        <p:nvSpPr>
          <p:cNvPr id="4" name="Line 4"/>
          <p:cNvSpPr>
            <a:spLocks noChangeShapeType="1"/>
          </p:cNvSpPr>
          <p:nvPr/>
        </p:nvSpPr>
        <p:spPr bwMode="auto">
          <a:xfrm flipV="1">
            <a:off x="4419600" y="4191000"/>
            <a:ext cx="0" cy="1600200"/>
          </a:xfrm>
          <a:prstGeom prst="line">
            <a:avLst/>
          </a:prstGeom>
          <a:noFill/>
          <a:ln w="19050">
            <a:solidFill>
              <a:schemeClr val="tx1"/>
            </a:solidFill>
            <a:round/>
            <a:headEnd/>
            <a:tailEnd/>
          </a:ln>
          <a:effectLst/>
        </p:spPr>
        <p:txBody>
          <a:bodyPr/>
          <a:lstStyle/>
          <a:p>
            <a:endParaRPr lang="nl-BE"/>
          </a:p>
        </p:txBody>
      </p:sp>
      <p:sp>
        <p:nvSpPr>
          <p:cNvPr id="5" name="Line 5"/>
          <p:cNvSpPr>
            <a:spLocks noChangeShapeType="1"/>
          </p:cNvSpPr>
          <p:nvPr/>
        </p:nvSpPr>
        <p:spPr bwMode="auto">
          <a:xfrm flipV="1">
            <a:off x="5715000" y="4191000"/>
            <a:ext cx="0" cy="1600200"/>
          </a:xfrm>
          <a:prstGeom prst="line">
            <a:avLst/>
          </a:prstGeom>
          <a:noFill/>
          <a:ln w="19050">
            <a:solidFill>
              <a:schemeClr val="tx1"/>
            </a:solidFill>
            <a:round/>
            <a:headEnd/>
            <a:tailEnd/>
          </a:ln>
          <a:effectLst/>
        </p:spPr>
        <p:txBody>
          <a:bodyPr/>
          <a:lstStyle/>
          <a:p>
            <a:endParaRPr lang="nl-BE"/>
          </a:p>
        </p:txBody>
      </p:sp>
      <p:sp>
        <p:nvSpPr>
          <p:cNvPr id="6" name="Line 6"/>
          <p:cNvSpPr>
            <a:spLocks noChangeShapeType="1"/>
          </p:cNvSpPr>
          <p:nvPr/>
        </p:nvSpPr>
        <p:spPr bwMode="auto">
          <a:xfrm flipV="1">
            <a:off x="6465888" y="4191000"/>
            <a:ext cx="0" cy="1600200"/>
          </a:xfrm>
          <a:prstGeom prst="line">
            <a:avLst/>
          </a:prstGeom>
          <a:noFill/>
          <a:ln w="19050">
            <a:solidFill>
              <a:schemeClr val="tx1"/>
            </a:solidFill>
            <a:round/>
            <a:headEnd/>
            <a:tailEnd/>
          </a:ln>
          <a:effectLst/>
        </p:spPr>
        <p:txBody>
          <a:bodyPr/>
          <a:lstStyle/>
          <a:p>
            <a:endParaRPr lang="nl-BE"/>
          </a:p>
        </p:txBody>
      </p:sp>
      <p:sp>
        <p:nvSpPr>
          <p:cNvPr id="7" name="Line 7"/>
          <p:cNvSpPr>
            <a:spLocks noChangeShapeType="1"/>
          </p:cNvSpPr>
          <p:nvPr/>
        </p:nvSpPr>
        <p:spPr bwMode="auto">
          <a:xfrm flipV="1">
            <a:off x="7772400" y="4191000"/>
            <a:ext cx="0" cy="1600200"/>
          </a:xfrm>
          <a:prstGeom prst="line">
            <a:avLst/>
          </a:prstGeom>
          <a:noFill/>
          <a:ln w="19050">
            <a:solidFill>
              <a:schemeClr val="tx1"/>
            </a:solidFill>
            <a:round/>
            <a:headEnd/>
            <a:tailEnd/>
          </a:ln>
          <a:effectLst/>
        </p:spPr>
        <p:txBody>
          <a:bodyPr/>
          <a:lstStyle/>
          <a:p>
            <a:endParaRPr lang="nl-BE"/>
          </a:p>
        </p:txBody>
      </p:sp>
      <p:sp>
        <p:nvSpPr>
          <p:cNvPr id="8" name="Line 8"/>
          <p:cNvSpPr>
            <a:spLocks noChangeShapeType="1"/>
          </p:cNvSpPr>
          <p:nvPr/>
        </p:nvSpPr>
        <p:spPr bwMode="auto">
          <a:xfrm>
            <a:off x="4419600" y="4191000"/>
            <a:ext cx="1295400" cy="0"/>
          </a:xfrm>
          <a:prstGeom prst="line">
            <a:avLst/>
          </a:prstGeom>
          <a:noFill/>
          <a:ln w="19050">
            <a:solidFill>
              <a:schemeClr val="tx1"/>
            </a:solidFill>
            <a:round/>
            <a:headEnd/>
            <a:tailEnd/>
          </a:ln>
          <a:effectLst/>
        </p:spPr>
        <p:txBody>
          <a:bodyPr/>
          <a:lstStyle/>
          <a:p>
            <a:endParaRPr lang="nl-BE"/>
          </a:p>
        </p:txBody>
      </p:sp>
      <p:sp>
        <p:nvSpPr>
          <p:cNvPr id="9" name="Line 9"/>
          <p:cNvSpPr>
            <a:spLocks noChangeShapeType="1"/>
          </p:cNvSpPr>
          <p:nvPr/>
        </p:nvSpPr>
        <p:spPr bwMode="auto">
          <a:xfrm>
            <a:off x="6477000" y="4191000"/>
            <a:ext cx="1295400" cy="0"/>
          </a:xfrm>
          <a:prstGeom prst="line">
            <a:avLst/>
          </a:prstGeom>
          <a:noFill/>
          <a:ln w="19050">
            <a:solidFill>
              <a:schemeClr val="tx1"/>
            </a:solidFill>
            <a:round/>
            <a:headEnd/>
            <a:tailEnd/>
          </a:ln>
          <a:effectLst/>
        </p:spPr>
        <p:txBody>
          <a:bodyPr/>
          <a:lstStyle/>
          <a:p>
            <a:endParaRPr lang="nl-BE"/>
          </a:p>
        </p:txBody>
      </p:sp>
      <p:sp>
        <p:nvSpPr>
          <p:cNvPr id="10" name="Line 10"/>
          <p:cNvSpPr>
            <a:spLocks noChangeShapeType="1"/>
          </p:cNvSpPr>
          <p:nvPr/>
        </p:nvSpPr>
        <p:spPr bwMode="auto">
          <a:xfrm flipV="1">
            <a:off x="3671888" y="5791200"/>
            <a:ext cx="747712" cy="14288"/>
          </a:xfrm>
          <a:prstGeom prst="line">
            <a:avLst/>
          </a:prstGeom>
          <a:noFill/>
          <a:ln w="19050">
            <a:solidFill>
              <a:schemeClr val="tx1"/>
            </a:solidFill>
            <a:round/>
            <a:headEnd/>
            <a:tailEnd/>
          </a:ln>
          <a:effectLst/>
        </p:spPr>
        <p:txBody>
          <a:bodyPr/>
          <a:lstStyle/>
          <a:p>
            <a:endParaRPr lang="nl-BE"/>
          </a:p>
        </p:txBody>
      </p:sp>
      <p:sp>
        <p:nvSpPr>
          <p:cNvPr id="11" name="Line 11"/>
          <p:cNvSpPr>
            <a:spLocks noChangeShapeType="1"/>
          </p:cNvSpPr>
          <p:nvPr/>
        </p:nvSpPr>
        <p:spPr bwMode="auto">
          <a:xfrm>
            <a:off x="5715000" y="5791200"/>
            <a:ext cx="762000" cy="0"/>
          </a:xfrm>
          <a:prstGeom prst="line">
            <a:avLst/>
          </a:prstGeom>
          <a:noFill/>
          <a:ln w="19050">
            <a:solidFill>
              <a:schemeClr val="tx1"/>
            </a:solidFill>
            <a:round/>
            <a:headEnd/>
            <a:tailEnd/>
          </a:ln>
          <a:effectLst/>
        </p:spPr>
        <p:txBody>
          <a:bodyPr/>
          <a:lstStyle/>
          <a:p>
            <a:endParaRPr lang="nl-BE"/>
          </a:p>
        </p:txBody>
      </p:sp>
      <p:sp>
        <p:nvSpPr>
          <p:cNvPr id="12" name="Line 12"/>
          <p:cNvSpPr>
            <a:spLocks noChangeShapeType="1"/>
          </p:cNvSpPr>
          <p:nvPr/>
        </p:nvSpPr>
        <p:spPr bwMode="auto">
          <a:xfrm>
            <a:off x="7772400" y="5791200"/>
            <a:ext cx="381000" cy="0"/>
          </a:xfrm>
          <a:prstGeom prst="line">
            <a:avLst/>
          </a:prstGeom>
          <a:noFill/>
          <a:ln w="19050">
            <a:solidFill>
              <a:schemeClr val="tx1"/>
            </a:solidFill>
            <a:round/>
            <a:headEnd/>
            <a:tailEnd/>
          </a:ln>
          <a:effectLst/>
        </p:spPr>
        <p:txBody>
          <a:bodyPr/>
          <a:lstStyle/>
          <a:p>
            <a:endParaRPr lang="nl-BE"/>
          </a:p>
        </p:txBody>
      </p:sp>
      <p:sp>
        <p:nvSpPr>
          <p:cNvPr id="13" name="Text Box 15"/>
          <p:cNvSpPr txBox="1">
            <a:spLocks noChangeArrowheads="1"/>
          </p:cNvSpPr>
          <p:nvPr/>
        </p:nvSpPr>
        <p:spPr bwMode="auto">
          <a:xfrm>
            <a:off x="6477000" y="6172200"/>
            <a:ext cx="1371600" cy="396875"/>
          </a:xfrm>
          <a:prstGeom prst="rect">
            <a:avLst/>
          </a:prstGeom>
          <a:noFill/>
          <a:ln w="9525">
            <a:noFill/>
            <a:miter lim="800000"/>
            <a:headEnd/>
            <a:tailEnd/>
          </a:ln>
          <a:effectLst/>
        </p:spPr>
        <p:txBody>
          <a:bodyPr>
            <a:spAutoFit/>
          </a:bodyPr>
          <a:lstStyle/>
          <a:p>
            <a:pPr algn="ctr">
              <a:spcBef>
                <a:spcPct val="50000"/>
              </a:spcBef>
            </a:pPr>
            <a:r>
              <a:rPr lang="fr-BE" sz="2000" b="1"/>
              <a:t>reference</a:t>
            </a:r>
            <a:endParaRPr lang="en-GB" sz="2000" b="1"/>
          </a:p>
        </p:txBody>
      </p:sp>
      <p:sp>
        <p:nvSpPr>
          <p:cNvPr id="14" name="Text Box 16"/>
          <p:cNvSpPr txBox="1">
            <a:spLocks noChangeArrowheads="1"/>
          </p:cNvSpPr>
          <p:nvPr/>
        </p:nvSpPr>
        <p:spPr bwMode="auto">
          <a:xfrm>
            <a:off x="4572000" y="6172200"/>
            <a:ext cx="1116013" cy="396875"/>
          </a:xfrm>
          <a:prstGeom prst="rect">
            <a:avLst/>
          </a:prstGeom>
          <a:noFill/>
          <a:ln w="9525">
            <a:noFill/>
            <a:miter lim="800000"/>
            <a:headEnd/>
            <a:tailEnd/>
          </a:ln>
          <a:effectLst/>
        </p:spPr>
        <p:txBody>
          <a:bodyPr>
            <a:spAutoFit/>
          </a:bodyPr>
          <a:lstStyle/>
          <a:p>
            <a:pPr algn="ctr">
              <a:spcBef>
                <a:spcPct val="50000"/>
              </a:spcBef>
            </a:pPr>
            <a:r>
              <a:rPr lang="fr-BE" sz="2000" b="1"/>
              <a:t>target</a:t>
            </a:r>
            <a:endParaRPr lang="en-GB" sz="2000" b="1"/>
          </a:p>
        </p:txBody>
      </p:sp>
      <p:sp>
        <p:nvSpPr>
          <p:cNvPr id="15" name="Text Box 17"/>
          <p:cNvSpPr txBox="1">
            <a:spLocks noChangeArrowheads="1"/>
          </p:cNvSpPr>
          <p:nvPr/>
        </p:nvSpPr>
        <p:spPr bwMode="auto">
          <a:xfrm>
            <a:off x="4648200" y="5715000"/>
            <a:ext cx="3124200" cy="457200"/>
          </a:xfrm>
          <a:prstGeom prst="rect">
            <a:avLst/>
          </a:prstGeom>
          <a:noFill/>
          <a:ln w="9525">
            <a:noFill/>
            <a:miter lim="800000"/>
            <a:headEnd/>
            <a:tailEnd/>
          </a:ln>
          <a:effectLst/>
        </p:spPr>
        <p:txBody>
          <a:bodyPr>
            <a:spAutoFit/>
          </a:bodyPr>
          <a:lstStyle/>
          <a:p>
            <a:pPr>
              <a:spcBef>
                <a:spcPct val="50000"/>
              </a:spcBef>
            </a:pPr>
            <a:r>
              <a:rPr lang="fr-BE" b="1"/>
              <a:t>	   ISI	</a:t>
            </a:r>
            <a:endParaRPr lang="en-GB" b="1"/>
          </a:p>
        </p:txBody>
      </p:sp>
      <p:sp>
        <p:nvSpPr>
          <p:cNvPr id="16" name="AutoShape 18"/>
          <p:cNvSpPr>
            <a:spLocks/>
          </p:cNvSpPr>
          <p:nvPr/>
        </p:nvSpPr>
        <p:spPr bwMode="auto">
          <a:xfrm rot="5400000">
            <a:off x="7107238" y="5562600"/>
            <a:ext cx="152400" cy="1219200"/>
          </a:xfrm>
          <a:prstGeom prst="rightBracket">
            <a:avLst>
              <a:gd name="adj" fmla="val 66667"/>
            </a:avLst>
          </a:prstGeom>
          <a:noFill/>
          <a:ln w="9525">
            <a:solidFill>
              <a:schemeClr val="tx1"/>
            </a:solidFill>
            <a:round/>
            <a:headEnd/>
            <a:tailEnd/>
          </a:ln>
          <a:effectLst/>
        </p:spPr>
        <p:txBody>
          <a:bodyPr wrap="none" anchor="ctr"/>
          <a:lstStyle/>
          <a:p>
            <a:endParaRPr lang="nl-BE"/>
          </a:p>
        </p:txBody>
      </p:sp>
      <p:sp>
        <p:nvSpPr>
          <p:cNvPr id="17" name="AutoShape 19"/>
          <p:cNvSpPr>
            <a:spLocks/>
          </p:cNvSpPr>
          <p:nvPr/>
        </p:nvSpPr>
        <p:spPr bwMode="auto">
          <a:xfrm rot="5400000">
            <a:off x="5008563" y="5562600"/>
            <a:ext cx="152400" cy="1219200"/>
          </a:xfrm>
          <a:prstGeom prst="rightBracket">
            <a:avLst>
              <a:gd name="adj" fmla="val 66667"/>
            </a:avLst>
          </a:prstGeom>
          <a:noFill/>
          <a:ln w="9525">
            <a:solidFill>
              <a:schemeClr val="tx1"/>
            </a:solidFill>
            <a:round/>
            <a:headEnd/>
            <a:tailEnd/>
          </a:ln>
          <a:effectLst/>
        </p:spPr>
        <p:txBody>
          <a:bodyPr wrap="none" anchor="ctr"/>
          <a:lstStyle/>
          <a:p>
            <a:endParaRPr lang="nl-BE"/>
          </a:p>
        </p:txBody>
      </p:sp>
      <p:sp>
        <p:nvSpPr>
          <p:cNvPr id="18" name="Text Box 20"/>
          <p:cNvSpPr txBox="1">
            <a:spLocks noChangeArrowheads="1"/>
          </p:cNvSpPr>
          <p:nvPr/>
        </p:nvSpPr>
        <p:spPr bwMode="auto">
          <a:xfrm>
            <a:off x="5397500" y="3717925"/>
            <a:ext cx="2832100" cy="396875"/>
          </a:xfrm>
          <a:prstGeom prst="rect">
            <a:avLst/>
          </a:prstGeom>
          <a:noFill/>
          <a:ln w="9525">
            <a:noFill/>
            <a:miter lim="800000"/>
            <a:headEnd/>
            <a:tailEnd/>
          </a:ln>
          <a:effectLst/>
        </p:spPr>
        <p:txBody>
          <a:bodyPr>
            <a:spAutoFit/>
          </a:bodyPr>
          <a:lstStyle/>
          <a:p>
            <a:pPr>
              <a:spcBef>
                <a:spcPct val="50000"/>
              </a:spcBef>
            </a:pPr>
            <a:r>
              <a:rPr lang="fr-BE" sz="2000" b="1">
                <a:solidFill>
                  <a:srgbClr val="CC3300"/>
                </a:solidFill>
                <a:effectLst>
                  <a:outerShdw blurRad="38100" dist="38100" dir="2700000" algn="tl">
                    <a:srgbClr val="000000"/>
                  </a:outerShdw>
                </a:effectLst>
              </a:rPr>
              <a:t> Amplitude (dB)</a:t>
            </a:r>
            <a:endParaRPr lang="en-GB" sz="2000" b="1">
              <a:solidFill>
                <a:srgbClr val="CC3300"/>
              </a:solidFill>
              <a:effectLst>
                <a:outerShdw blurRad="38100" dist="38100" dir="2700000" algn="tl">
                  <a:srgbClr val="000000"/>
                </a:outerShdw>
              </a:effectLst>
            </a:endParaRPr>
          </a:p>
        </p:txBody>
      </p:sp>
      <p:sp>
        <p:nvSpPr>
          <p:cNvPr id="19" name="Line 24"/>
          <p:cNvSpPr>
            <a:spLocks noChangeShapeType="1"/>
          </p:cNvSpPr>
          <p:nvPr/>
        </p:nvSpPr>
        <p:spPr bwMode="auto">
          <a:xfrm rot="5400000">
            <a:off x="5295900" y="3956050"/>
            <a:ext cx="381000" cy="0"/>
          </a:xfrm>
          <a:prstGeom prst="line">
            <a:avLst/>
          </a:prstGeom>
          <a:noFill/>
          <a:ln w="9525">
            <a:solidFill>
              <a:srgbClr val="993300"/>
            </a:solidFill>
            <a:round/>
            <a:headEnd type="triangle" w="med" len="med"/>
            <a:tailEnd type="triangle" w="med" len="med"/>
          </a:ln>
          <a:effectLst/>
        </p:spPr>
        <p:txBody>
          <a:bodyPr wrap="none" anchor="ctr"/>
          <a:lstStyle/>
          <a:p>
            <a:endParaRPr lang="nl-BE"/>
          </a:p>
        </p:txBody>
      </p:sp>
      <p:sp>
        <p:nvSpPr>
          <p:cNvPr id="21" name="Oval 26"/>
          <p:cNvSpPr>
            <a:spLocks noChangeArrowheads="1"/>
          </p:cNvSpPr>
          <p:nvPr/>
        </p:nvSpPr>
        <p:spPr bwMode="auto">
          <a:xfrm>
            <a:off x="5143504" y="4000504"/>
            <a:ext cx="152400" cy="152400"/>
          </a:xfrm>
          <a:prstGeom prst="ellipse">
            <a:avLst/>
          </a:prstGeom>
          <a:solidFill>
            <a:srgbClr val="FFFFFF"/>
          </a:solidFill>
          <a:ln w="9525">
            <a:noFill/>
            <a:round/>
            <a:headEnd/>
            <a:tailEnd/>
          </a:ln>
          <a:effectLst/>
        </p:spPr>
        <p:txBody>
          <a:bodyPr wrap="none" anchor="ctr"/>
          <a:lstStyle/>
          <a:p>
            <a:endParaRPr lang="nl-BE"/>
          </a:p>
        </p:txBody>
      </p:sp>
      <p:sp>
        <p:nvSpPr>
          <p:cNvPr id="22" name="Line 28"/>
          <p:cNvSpPr>
            <a:spLocks noChangeShapeType="1"/>
          </p:cNvSpPr>
          <p:nvPr/>
        </p:nvSpPr>
        <p:spPr bwMode="auto">
          <a:xfrm flipV="1">
            <a:off x="2397125" y="4205288"/>
            <a:ext cx="0" cy="1600200"/>
          </a:xfrm>
          <a:prstGeom prst="line">
            <a:avLst/>
          </a:prstGeom>
          <a:noFill/>
          <a:ln w="19050">
            <a:solidFill>
              <a:schemeClr val="tx1"/>
            </a:solidFill>
            <a:round/>
            <a:headEnd/>
            <a:tailEnd/>
          </a:ln>
          <a:effectLst/>
        </p:spPr>
        <p:txBody>
          <a:bodyPr/>
          <a:lstStyle/>
          <a:p>
            <a:endParaRPr lang="nl-BE"/>
          </a:p>
        </p:txBody>
      </p:sp>
      <p:sp>
        <p:nvSpPr>
          <p:cNvPr id="23" name="Line 29"/>
          <p:cNvSpPr>
            <a:spLocks noChangeShapeType="1"/>
          </p:cNvSpPr>
          <p:nvPr/>
        </p:nvSpPr>
        <p:spPr bwMode="auto">
          <a:xfrm flipV="1">
            <a:off x="3692525" y="4205288"/>
            <a:ext cx="0" cy="1600200"/>
          </a:xfrm>
          <a:prstGeom prst="line">
            <a:avLst/>
          </a:prstGeom>
          <a:noFill/>
          <a:ln w="19050">
            <a:solidFill>
              <a:schemeClr val="tx1"/>
            </a:solidFill>
            <a:round/>
            <a:headEnd/>
            <a:tailEnd/>
          </a:ln>
          <a:effectLst/>
        </p:spPr>
        <p:txBody>
          <a:bodyPr/>
          <a:lstStyle/>
          <a:p>
            <a:endParaRPr lang="nl-BE"/>
          </a:p>
        </p:txBody>
      </p:sp>
      <p:sp>
        <p:nvSpPr>
          <p:cNvPr id="24" name="Line 30"/>
          <p:cNvSpPr>
            <a:spLocks noChangeShapeType="1"/>
          </p:cNvSpPr>
          <p:nvPr/>
        </p:nvSpPr>
        <p:spPr bwMode="auto">
          <a:xfrm>
            <a:off x="2397125" y="4205288"/>
            <a:ext cx="1295400" cy="0"/>
          </a:xfrm>
          <a:prstGeom prst="line">
            <a:avLst/>
          </a:prstGeom>
          <a:noFill/>
          <a:ln w="19050">
            <a:solidFill>
              <a:schemeClr val="tx1"/>
            </a:solidFill>
            <a:round/>
            <a:headEnd/>
            <a:tailEnd/>
          </a:ln>
          <a:effectLst/>
        </p:spPr>
        <p:txBody>
          <a:bodyPr/>
          <a:lstStyle/>
          <a:p>
            <a:endParaRPr lang="nl-BE"/>
          </a:p>
        </p:txBody>
      </p:sp>
      <p:sp>
        <p:nvSpPr>
          <p:cNvPr id="25" name="Line 31"/>
          <p:cNvSpPr>
            <a:spLocks noChangeShapeType="1"/>
          </p:cNvSpPr>
          <p:nvPr/>
        </p:nvSpPr>
        <p:spPr bwMode="auto">
          <a:xfrm>
            <a:off x="2016125" y="5805488"/>
            <a:ext cx="381000" cy="0"/>
          </a:xfrm>
          <a:prstGeom prst="line">
            <a:avLst/>
          </a:prstGeom>
          <a:noFill/>
          <a:ln w="19050">
            <a:solidFill>
              <a:schemeClr val="tx1"/>
            </a:solidFill>
            <a:round/>
            <a:headEnd/>
            <a:tailEnd/>
          </a:ln>
          <a:effectLst/>
        </p:spPr>
        <p:txBody>
          <a:bodyPr/>
          <a:lstStyle/>
          <a:p>
            <a:endParaRPr lang="nl-BE"/>
          </a:p>
        </p:txBody>
      </p:sp>
      <p:sp>
        <p:nvSpPr>
          <p:cNvPr id="26" name="Oval 26"/>
          <p:cNvSpPr>
            <a:spLocks noChangeArrowheads="1"/>
          </p:cNvSpPr>
          <p:nvPr/>
        </p:nvSpPr>
        <p:spPr bwMode="auto">
          <a:xfrm flipV="1">
            <a:off x="5214942" y="3938590"/>
            <a:ext cx="80962" cy="61914"/>
          </a:xfrm>
          <a:prstGeom prst="ellipse">
            <a:avLst/>
          </a:prstGeom>
          <a:solidFill>
            <a:srgbClr val="FFFFFF"/>
          </a:solidFill>
          <a:ln w="9525">
            <a:noFill/>
            <a:round/>
            <a:headEnd/>
            <a:tailEnd/>
          </a:ln>
          <a:effectLst/>
        </p:spPr>
        <p:txBody>
          <a:bodyPr wrap="none" anchor="ctr"/>
          <a:lstStyle/>
          <a:p>
            <a:endParaRPr lang="nl-BE"/>
          </a:p>
        </p:txBody>
      </p:sp>
      <p:sp>
        <p:nvSpPr>
          <p:cNvPr id="28" name="Oval 27"/>
          <p:cNvSpPr/>
          <p:nvPr/>
        </p:nvSpPr>
        <p:spPr>
          <a:xfrm>
            <a:off x="4714876" y="3857628"/>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9" name="Oval 28"/>
          <p:cNvSpPr/>
          <p:nvPr/>
        </p:nvSpPr>
        <p:spPr>
          <a:xfrm>
            <a:off x="5143504" y="3857628"/>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ln>
                  <a:solidFill>
                    <a:schemeClr val="tx1"/>
                  </a:solidFill>
                </a:ln>
                <a:effectLst>
                  <a:outerShdw blurRad="38100" dist="38100" dir="2700000" algn="tl">
                    <a:srgbClr val="000000">
                      <a:alpha val="43137"/>
                    </a:srgbClr>
                  </a:outerShdw>
                </a:effectLst>
                <a:latin typeface="Tahoma" pitchFamily="34" charset="0"/>
                <a:cs typeface="Tahoma" pitchFamily="34" charset="0"/>
              </a:rPr>
              <a:t>Experimental setup</a:t>
            </a:r>
            <a:endParaRPr lang="nl-BE"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latin typeface="Tahoma" pitchFamily="34" charset="0"/>
                <a:cs typeface="Tahoma" pitchFamily="34" charset="0"/>
              </a:rPr>
              <a:t>Tactual sensitivity test</a:t>
            </a:r>
            <a:endParaRPr lang="en-US" dirty="0" smtClean="0">
              <a:latin typeface="Tahoma" pitchFamily="34" charset="0"/>
              <a:cs typeface="Tahoma" pitchFamily="34" charset="0"/>
            </a:endParaRPr>
          </a:p>
          <a:p>
            <a:pPr>
              <a:buNone/>
            </a:pPr>
            <a:r>
              <a:rPr lang="en-US" dirty="0" smtClean="0">
                <a:latin typeface="Tahoma" pitchFamily="34" charset="0"/>
                <a:cs typeface="Tahoma" pitchFamily="34" charset="0"/>
              </a:rPr>
              <a:t>    - Grating orientation task</a:t>
            </a:r>
          </a:p>
          <a:p>
            <a:endParaRPr lang="nl-BE" dirty="0"/>
          </a:p>
        </p:txBody>
      </p:sp>
      <p:pic>
        <p:nvPicPr>
          <p:cNvPr id="6" name="Picture 5"/>
          <p:cNvPicPr/>
          <p:nvPr/>
        </p:nvPicPr>
        <p:blipFill>
          <a:blip r:embed="rId2" cstate="print"/>
          <a:srcRect/>
          <a:stretch>
            <a:fillRect/>
          </a:stretch>
        </p:blipFill>
        <p:spPr bwMode="auto">
          <a:xfrm>
            <a:off x="928662" y="3000372"/>
            <a:ext cx="7143800" cy="2000264"/>
          </a:xfrm>
          <a:prstGeom prst="rect">
            <a:avLst/>
          </a:prstGeom>
          <a:noFill/>
          <a:ln w="9525">
            <a:noFill/>
            <a:miter lim="800000"/>
            <a:headEnd/>
            <a:tailEnd/>
          </a:ln>
        </p:spPr>
      </p:pic>
      <p:sp>
        <p:nvSpPr>
          <p:cNvPr id="1028" name="Rectangle 4"/>
          <p:cNvSpPr>
            <a:spLocks noChangeArrowheads="1"/>
          </p:cNvSpPr>
          <p:nvPr/>
        </p:nvSpPr>
        <p:spPr bwMode="auto">
          <a:xfrm>
            <a:off x="1214414" y="5072074"/>
            <a:ext cx="6715172"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b="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Johnston-Van </a:t>
            </a:r>
            <a:r>
              <a:rPr kumimoji="0" lang="en-GB" b="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Boven</a:t>
            </a:r>
            <a:r>
              <a:rPr kumimoji="0" lang="en-GB" b="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-Phillips Domes. A set of eight different plastic gratings used for assessing tactile spatial resolution. Dome  ratings have equidistant bar and groove widths measuring 0.35, 0.50, 0.75, 1.00, 1.25, 1.50, 2.00, and 3.00 mm.</a:t>
            </a:r>
            <a:endParaRPr kumimoji="0" lang="en-GB" b="0" u="none" strike="noStrike" cap="none" normalizeH="0" baseline="0" dirty="0" smtClean="0">
              <a:ln>
                <a:noFill/>
              </a:ln>
              <a:solidFill>
                <a:schemeClr val="tx1"/>
              </a:solidFill>
              <a:effectLst/>
              <a:latin typeface="Tahoma" pitchFamily="34" charset="0"/>
              <a:cs typeface="Tahom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effectLst>
                  <a:outerShdw blurRad="38100" dist="38100" dir="2700000" algn="tl">
                    <a:srgbClr val="000000">
                      <a:alpha val="43137"/>
                    </a:srgbClr>
                  </a:outerShdw>
                </a:effectLst>
                <a:latin typeface="Tahoma" pitchFamily="34" charset="0"/>
                <a:cs typeface="Tahoma" pitchFamily="34" charset="0"/>
              </a:rPr>
              <a:t>Analysis and Results</a:t>
            </a:r>
            <a:endParaRPr lang="en-US" sz="3600" dirty="0">
              <a:effectLst>
                <a:outerShdw blurRad="38100" dist="38100" dir="2700000" algn="tl">
                  <a:srgbClr val="000000">
                    <a:alpha val="43137"/>
                  </a:srgbClr>
                </a:outerShdw>
              </a:effectLst>
              <a:latin typeface="Tahoma" pitchFamily="34" charset="0"/>
              <a:cs typeface="Tahoma" pitchFamily="34" charset="0"/>
            </a:endParaRPr>
          </a:p>
        </p:txBody>
      </p:sp>
      <p:sp>
        <p:nvSpPr>
          <p:cNvPr id="3" name="Content Placeholder 2"/>
          <p:cNvSpPr>
            <a:spLocks noGrp="1"/>
          </p:cNvSpPr>
          <p:nvPr>
            <p:ph idx="1"/>
          </p:nvPr>
        </p:nvSpPr>
        <p:spPr/>
        <p:txBody>
          <a:bodyPr/>
          <a:lstStyle/>
          <a:p>
            <a:r>
              <a:rPr lang="en-US" dirty="0" smtClean="0"/>
              <a:t>Data analysis in progress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ln>
                  <a:solidFill>
                    <a:schemeClr val="tx1"/>
                  </a:solidFill>
                </a:ln>
                <a:effectLst>
                  <a:outerShdw blurRad="38100" dist="38100" dir="2700000" algn="tl">
                    <a:srgbClr val="000000">
                      <a:alpha val="43137"/>
                    </a:srgbClr>
                  </a:outerShdw>
                </a:effectLst>
                <a:latin typeface="Tahoma" pitchFamily="34" charset="0"/>
                <a:cs typeface="Tahoma" pitchFamily="34" charset="0"/>
              </a:rPr>
              <a:t>Outline</a:t>
            </a:r>
            <a:r>
              <a:rPr lang="en-US" sz="4000" dirty="0" smtClean="0">
                <a:ln>
                  <a:solidFill>
                    <a:schemeClr val="tx1"/>
                  </a:solidFill>
                </a:ln>
                <a:latin typeface="Tahoma" pitchFamily="34" charset="0"/>
                <a:cs typeface="Tahoma" pitchFamily="34" charset="0"/>
              </a:rPr>
              <a:t> </a:t>
            </a:r>
            <a:endParaRPr lang="en-US" sz="4000" dirty="0">
              <a:ln>
                <a:solidFill>
                  <a:schemeClr val="tx1"/>
                </a:solidFill>
              </a:ln>
              <a:latin typeface="Tahoma" pitchFamily="34" charset="0"/>
              <a:cs typeface="Tahoma" pitchFamily="34" charset="0"/>
            </a:endParaRPr>
          </a:p>
        </p:txBody>
      </p:sp>
      <p:sp>
        <p:nvSpPr>
          <p:cNvPr id="3" name="Content Placeholder 2"/>
          <p:cNvSpPr>
            <a:spLocks noGrp="1"/>
          </p:cNvSpPr>
          <p:nvPr>
            <p:ph idx="1"/>
          </p:nvPr>
        </p:nvSpPr>
        <p:spPr/>
        <p:txBody>
          <a:bodyPr>
            <a:normAutofit/>
          </a:bodyPr>
          <a:lstStyle/>
          <a:p>
            <a:r>
              <a:rPr lang="en-US" dirty="0" smtClean="0">
                <a:latin typeface="Tahoma" pitchFamily="34" charset="0"/>
                <a:cs typeface="Tahoma" pitchFamily="34" charset="0"/>
              </a:rPr>
              <a:t>Theoretical framework</a:t>
            </a:r>
          </a:p>
          <a:p>
            <a:pPr>
              <a:buNone/>
            </a:pPr>
            <a:r>
              <a:rPr lang="en-US" dirty="0" smtClean="0">
                <a:latin typeface="Tahoma" pitchFamily="34" charset="0"/>
                <a:cs typeface="Tahoma" pitchFamily="34" charset="0"/>
              </a:rPr>
              <a:t>      -From Dyslexia to Braille reading</a:t>
            </a:r>
          </a:p>
          <a:p>
            <a:r>
              <a:rPr lang="en-US" dirty="0" smtClean="0">
                <a:latin typeface="Tahoma" pitchFamily="34" charset="0"/>
                <a:cs typeface="Tahoma" pitchFamily="34" charset="0"/>
              </a:rPr>
              <a:t>Experimental setup</a:t>
            </a:r>
          </a:p>
          <a:p>
            <a:pPr>
              <a:buNone/>
            </a:pPr>
            <a:r>
              <a:rPr lang="en-US" dirty="0" smtClean="0">
                <a:latin typeface="Tahoma" pitchFamily="34" charset="0"/>
                <a:cs typeface="Tahoma" pitchFamily="34" charset="0"/>
              </a:rPr>
              <a:t>        -  Participants</a:t>
            </a:r>
          </a:p>
          <a:p>
            <a:pPr>
              <a:buNone/>
            </a:pPr>
            <a:r>
              <a:rPr lang="en-US" dirty="0" smtClean="0">
                <a:latin typeface="Tahoma" pitchFamily="34" charset="0"/>
                <a:cs typeface="Tahoma" pitchFamily="34" charset="0"/>
              </a:rPr>
              <a:t>        -  Experiments</a:t>
            </a:r>
          </a:p>
          <a:p>
            <a:r>
              <a:rPr lang="en-US" dirty="0" smtClean="0">
                <a:latin typeface="Tahoma" pitchFamily="34" charset="0"/>
                <a:cs typeface="Tahoma" pitchFamily="34" charset="0"/>
              </a:rPr>
              <a:t> Expected results  &amp; results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latin typeface="Tahoma" pitchFamily="34" charset="0"/>
                <a:cs typeface="Tahoma" pitchFamily="34" charset="0"/>
              </a:rPr>
              <a:t>Main references</a:t>
            </a:r>
            <a:endParaRPr lang="en-US" sz="3600" dirty="0">
              <a:latin typeface="Tahoma" pitchFamily="34" charset="0"/>
              <a:cs typeface="Tahoma" pitchFamily="34" charset="0"/>
            </a:endParaRPr>
          </a:p>
        </p:txBody>
      </p:sp>
      <p:sp>
        <p:nvSpPr>
          <p:cNvPr id="3" name="Content Placeholder 2"/>
          <p:cNvSpPr>
            <a:spLocks noGrp="1"/>
          </p:cNvSpPr>
          <p:nvPr>
            <p:ph idx="1"/>
          </p:nvPr>
        </p:nvSpPr>
        <p:spPr/>
        <p:txBody>
          <a:bodyPr>
            <a:noAutofit/>
          </a:bodyPr>
          <a:lstStyle/>
          <a:p>
            <a:r>
              <a:rPr lang="en-US" sz="1400" dirty="0" err="1" smtClean="0">
                <a:latin typeface="Tahoma" pitchFamily="34" charset="0"/>
                <a:cs typeface="Tahoma" pitchFamily="34" charset="0"/>
              </a:rPr>
              <a:t>Arter</a:t>
            </a:r>
            <a:r>
              <a:rPr lang="en-US" sz="1400" dirty="0" smtClean="0">
                <a:latin typeface="Tahoma" pitchFamily="34" charset="0"/>
                <a:cs typeface="Tahoma" pitchFamily="34" charset="0"/>
              </a:rPr>
              <a:t>, C.A. (1998). Braille dyslexia: Does it exist? </a:t>
            </a:r>
            <a:r>
              <a:rPr lang="en-US" sz="1400" i="1" dirty="0" smtClean="0">
                <a:latin typeface="Tahoma" pitchFamily="34" charset="0"/>
                <a:cs typeface="Tahoma" pitchFamily="34" charset="0"/>
              </a:rPr>
              <a:t>British Journal of Visual Impairment, 16(2), 61-64. </a:t>
            </a:r>
          </a:p>
          <a:p>
            <a:r>
              <a:rPr lang="nl-BE" sz="1400" dirty="0" err="1" smtClean="0">
                <a:latin typeface="Tahoma" pitchFamily="34" charset="0"/>
                <a:cs typeface="Tahoma" pitchFamily="34" charset="0"/>
              </a:rPr>
              <a:t>Boets</a:t>
            </a:r>
            <a:r>
              <a:rPr lang="nl-BE" sz="1400" dirty="0" smtClean="0">
                <a:latin typeface="Tahoma" pitchFamily="34" charset="0"/>
                <a:cs typeface="Tahoma" pitchFamily="34" charset="0"/>
              </a:rPr>
              <a:t>, B., De </a:t>
            </a:r>
            <a:r>
              <a:rPr lang="nl-BE" sz="1400" dirty="0" err="1" smtClean="0">
                <a:latin typeface="Tahoma" pitchFamily="34" charset="0"/>
                <a:cs typeface="Tahoma" pitchFamily="34" charset="0"/>
              </a:rPr>
              <a:t>Smedt</a:t>
            </a:r>
            <a:r>
              <a:rPr lang="nl-BE" sz="1400" dirty="0" smtClean="0">
                <a:latin typeface="Tahoma" pitchFamily="34" charset="0"/>
                <a:cs typeface="Tahoma" pitchFamily="34" charset="0"/>
              </a:rPr>
              <a:t>, B., </a:t>
            </a:r>
            <a:r>
              <a:rPr lang="nl-BE" sz="1400" dirty="0" err="1" smtClean="0">
                <a:latin typeface="Tahoma" pitchFamily="34" charset="0"/>
                <a:cs typeface="Tahoma" pitchFamily="34" charset="0"/>
              </a:rPr>
              <a:t>Cleuren</a:t>
            </a:r>
            <a:r>
              <a:rPr lang="nl-BE" sz="1400" dirty="0" smtClean="0">
                <a:latin typeface="Tahoma" pitchFamily="34" charset="0"/>
                <a:cs typeface="Tahoma" pitchFamily="34" charset="0"/>
              </a:rPr>
              <a:t>, L., </a:t>
            </a:r>
            <a:r>
              <a:rPr lang="nl-BE" sz="1400" dirty="0" err="1" smtClean="0">
                <a:latin typeface="Tahoma" pitchFamily="34" charset="0"/>
                <a:cs typeface="Tahoma" pitchFamily="34" charset="0"/>
              </a:rPr>
              <a:t>Vandewalle</a:t>
            </a:r>
            <a:r>
              <a:rPr lang="nl-BE" sz="1400" dirty="0" smtClean="0">
                <a:latin typeface="Tahoma" pitchFamily="34" charset="0"/>
                <a:cs typeface="Tahoma" pitchFamily="34" charset="0"/>
              </a:rPr>
              <a:t> E., Wouters, J., &amp; Ghesquière, P. (2010). </a:t>
            </a:r>
            <a:r>
              <a:rPr lang="nl-BE" sz="1400" dirty="0" err="1" smtClean="0">
                <a:latin typeface="Tahoma" pitchFamily="34" charset="0"/>
                <a:cs typeface="Tahoma" pitchFamily="34" charset="0"/>
              </a:rPr>
              <a:t>Towards</a:t>
            </a:r>
            <a:r>
              <a:rPr lang="nl-BE" sz="1400" dirty="0" smtClean="0">
                <a:latin typeface="Tahoma" pitchFamily="34" charset="0"/>
                <a:cs typeface="Tahoma" pitchFamily="34" charset="0"/>
              </a:rPr>
              <a:t> a </a:t>
            </a:r>
            <a:r>
              <a:rPr lang="nl-BE" sz="1400" dirty="0" err="1" smtClean="0">
                <a:latin typeface="Tahoma" pitchFamily="34" charset="0"/>
                <a:cs typeface="Tahoma" pitchFamily="34" charset="0"/>
              </a:rPr>
              <a:t>further</a:t>
            </a:r>
            <a:r>
              <a:rPr lang="nl-BE" sz="1400" dirty="0" smtClean="0">
                <a:latin typeface="Tahoma" pitchFamily="34" charset="0"/>
                <a:cs typeface="Tahoma" pitchFamily="34" charset="0"/>
              </a:rPr>
              <a:t> </a:t>
            </a:r>
            <a:r>
              <a:rPr lang="nl-BE" sz="1400" dirty="0" err="1" smtClean="0">
                <a:latin typeface="Tahoma" pitchFamily="34" charset="0"/>
                <a:cs typeface="Tahoma" pitchFamily="34" charset="0"/>
              </a:rPr>
              <a:t>characterization</a:t>
            </a:r>
            <a:r>
              <a:rPr lang="nl-BE" sz="1400" dirty="0" smtClean="0">
                <a:latin typeface="Tahoma" pitchFamily="34" charset="0"/>
                <a:cs typeface="Tahoma" pitchFamily="34" charset="0"/>
              </a:rPr>
              <a:t> of </a:t>
            </a:r>
            <a:r>
              <a:rPr lang="nl-BE" sz="1400" dirty="0" err="1" smtClean="0">
                <a:latin typeface="Tahoma" pitchFamily="34" charset="0"/>
                <a:cs typeface="Tahoma" pitchFamily="34" charset="0"/>
              </a:rPr>
              <a:t>phonological</a:t>
            </a:r>
            <a:r>
              <a:rPr lang="nl-BE" sz="1400" dirty="0" smtClean="0">
                <a:latin typeface="Tahoma" pitchFamily="34" charset="0"/>
                <a:cs typeface="Tahoma" pitchFamily="34" charset="0"/>
              </a:rPr>
              <a:t> and </a:t>
            </a:r>
            <a:r>
              <a:rPr lang="nl-BE" sz="1400" dirty="0" err="1" smtClean="0">
                <a:latin typeface="Tahoma" pitchFamily="34" charset="0"/>
                <a:cs typeface="Tahoma" pitchFamily="34" charset="0"/>
              </a:rPr>
              <a:t>literacy</a:t>
            </a:r>
            <a:r>
              <a:rPr lang="nl-BE" sz="1400" dirty="0" smtClean="0">
                <a:latin typeface="Tahoma" pitchFamily="34" charset="0"/>
                <a:cs typeface="Tahoma" pitchFamily="34" charset="0"/>
              </a:rPr>
              <a:t> </a:t>
            </a:r>
            <a:r>
              <a:rPr lang="nl-BE" sz="1400" dirty="0" err="1" smtClean="0">
                <a:latin typeface="Tahoma" pitchFamily="34" charset="0"/>
                <a:cs typeface="Tahoma" pitchFamily="34" charset="0"/>
              </a:rPr>
              <a:t>problems</a:t>
            </a:r>
            <a:r>
              <a:rPr lang="nl-BE" sz="1400" dirty="0" smtClean="0">
                <a:latin typeface="Tahoma" pitchFamily="34" charset="0"/>
                <a:cs typeface="Tahoma" pitchFamily="34" charset="0"/>
              </a:rPr>
              <a:t> in </a:t>
            </a:r>
            <a:r>
              <a:rPr lang="nl-BE" sz="1400" dirty="0" err="1" smtClean="0">
                <a:latin typeface="Tahoma" pitchFamily="34" charset="0"/>
                <a:cs typeface="Tahoma" pitchFamily="34" charset="0"/>
              </a:rPr>
              <a:t>Dutch-speaking</a:t>
            </a:r>
            <a:r>
              <a:rPr lang="nl-BE" sz="1400" dirty="0" smtClean="0">
                <a:latin typeface="Tahoma" pitchFamily="34" charset="0"/>
                <a:cs typeface="Tahoma" pitchFamily="34" charset="0"/>
              </a:rPr>
              <a:t> </a:t>
            </a:r>
            <a:r>
              <a:rPr lang="nl-BE" sz="1400" dirty="0" err="1" smtClean="0">
                <a:latin typeface="Tahoma" pitchFamily="34" charset="0"/>
                <a:cs typeface="Tahoma" pitchFamily="34" charset="0"/>
              </a:rPr>
              <a:t>children</a:t>
            </a:r>
            <a:r>
              <a:rPr lang="nl-BE" sz="1400" dirty="0" smtClean="0">
                <a:latin typeface="Tahoma" pitchFamily="34" charset="0"/>
                <a:cs typeface="Tahoma" pitchFamily="34" charset="0"/>
              </a:rPr>
              <a:t> </a:t>
            </a:r>
            <a:r>
              <a:rPr lang="nl-BE" sz="1400" dirty="0" err="1" smtClean="0">
                <a:latin typeface="Tahoma" pitchFamily="34" charset="0"/>
                <a:cs typeface="Tahoma" pitchFamily="34" charset="0"/>
              </a:rPr>
              <a:t>with</a:t>
            </a:r>
            <a:r>
              <a:rPr lang="nl-BE" sz="1400" dirty="0" smtClean="0">
                <a:latin typeface="Tahoma" pitchFamily="34" charset="0"/>
                <a:cs typeface="Tahoma" pitchFamily="34" charset="0"/>
              </a:rPr>
              <a:t> </a:t>
            </a:r>
            <a:r>
              <a:rPr lang="nl-BE" sz="1400" dirty="0" err="1" smtClean="0">
                <a:latin typeface="Tahoma" pitchFamily="34" charset="0"/>
                <a:cs typeface="Tahoma" pitchFamily="34" charset="0"/>
              </a:rPr>
              <a:t>dyslexia</a:t>
            </a:r>
            <a:r>
              <a:rPr lang="nl-BE" sz="1400" dirty="0" smtClean="0">
                <a:latin typeface="Tahoma" pitchFamily="34" charset="0"/>
                <a:cs typeface="Tahoma" pitchFamily="34" charset="0"/>
              </a:rPr>
              <a:t>. British Journal of </a:t>
            </a:r>
            <a:r>
              <a:rPr lang="nl-BE" sz="1400" dirty="0" err="1" smtClean="0">
                <a:latin typeface="Tahoma" pitchFamily="34" charset="0"/>
                <a:cs typeface="Tahoma" pitchFamily="34" charset="0"/>
              </a:rPr>
              <a:t>Developmental</a:t>
            </a:r>
            <a:r>
              <a:rPr lang="nl-BE" sz="1400" dirty="0" smtClean="0">
                <a:latin typeface="Tahoma" pitchFamily="34" charset="0"/>
                <a:cs typeface="Tahoma" pitchFamily="34" charset="0"/>
              </a:rPr>
              <a:t> </a:t>
            </a:r>
            <a:r>
              <a:rPr lang="nl-BE" sz="1400" dirty="0" err="1" smtClean="0">
                <a:latin typeface="Tahoma" pitchFamily="34" charset="0"/>
                <a:cs typeface="Tahoma" pitchFamily="34" charset="0"/>
              </a:rPr>
              <a:t>Psychology</a:t>
            </a:r>
            <a:r>
              <a:rPr lang="nl-BE" sz="1400" dirty="0" smtClean="0">
                <a:latin typeface="Tahoma" pitchFamily="34" charset="0"/>
                <a:cs typeface="Tahoma" pitchFamily="34" charset="0"/>
              </a:rPr>
              <a:t>, 28, 5-31. </a:t>
            </a:r>
          </a:p>
          <a:p>
            <a:r>
              <a:rPr lang="en-US" sz="1400" dirty="0" err="1" smtClean="0">
                <a:latin typeface="Tahoma" pitchFamily="34" charset="0"/>
                <a:cs typeface="Tahoma" pitchFamily="34" charset="0"/>
              </a:rPr>
              <a:t>Coppins</a:t>
            </a:r>
            <a:r>
              <a:rPr lang="en-US" sz="1400" dirty="0" smtClean="0">
                <a:latin typeface="Tahoma" pitchFamily="34" charset="0"/>
                <a:cs typeface="Tahoma" pitchFamily="34" charset="0"/>
              </a:rPr>
              <a:t>, N., &amp; Barlow-Brown, F. (2006). Reading difficulties in blind, Braille-reading children. </a:t>
            </a:r>
            <a:r>
              <a:rPr lang="en-US" sz="1400" i="1" dirty="0" smtClean="0">
                <a:latin typeface="Tahoma" pitchFamily="34" charset="0"/>
                <a:cs typeface="Tahoma" pitchFamily="34" charset="0"/>
              </a:rPr>
              <a:t>British Journal of Visual Impairment, 24(1), 37-39. </a:t>
            </a:r>
          </a:p>
          <a:p>
            <a:r>
              <a:rPr lang="en-US" sz="1400" dirty="0" smtClean="0">
                <a:latin typeface="Tahoma" pitchFamily="34" charset="0"/>
                <a:cs typeface="Tahoma" pitchFamily="34" charset="0"/>
              </a:rPr>
              <a:t>Dodd, B., &amp; Conn, L. (2000). The Effect of Braille Orthography on Blind </a:t>
            </a:r>
            <a:r>
              <a:rPr lang="en-US" sz="1400" dirty="0" err="1" smtClean="0">
                <a:latin typeface="Tahoma" pitchFamily="34" charset="0"/>
                <a:cs typeface="Tahoma" pitchFamily="34" charset="0"/>
              </a:rPr>
              <a:t>Children‟s</a:t>
            </a:r>
            <a:r>
              <a:rPr lang="en-US" sz="1400" dirty="0" smtClean="0">
                <a:latin typeface="Tahoma" pitchFamily="34" charset="0"/>
                <a:cs typeface="Tahoma" pitchFamily="34" charset="0"/>
              </a:rPr>
              <a:t> Phonological Awareness. </a:t>
            </a:r>
            <a:r>
              <a:rPr lang="en-US" sz="1400" i="1" dirty="0" smtClean="0">
                <a:latin typeface="Tahoma" pitchFamily="34" charset="0"/>
                <a:cs typeface="Tahoma" pitchFamily="34" charset="0"/>
              </a:rPr>
              <a:t>Journal of Research in Reading, 23, 1–11. </a:t>
            </a:r>
          </a:p>
          <a:p>
            <a:r>
              <a:rPr lang="en-US" sz="1400" dirty="0" err="1" smtClean="0">
                <a:latin typeface="Tahoma" pitchFamily="34" charset="0"/>
                <a:cs typeface="Tahoma" pitchFamily="34" charset="0"/>
              </a:rPr>
              <a:t>Gillon</a:t>
            </a:r>
            <a:r>
              <a:rPr lang="en-US" sz="1400" dirty="0" smtClean="0">
                <a:latin typeface="Tahoma" pitchFamily="34" charset="0"/>
                <a:cs typeface="Tahoma" pitchFamily="34" charset="0"/>
              </a:rPr>
              <a:t>, G.T. &amp; Young, A.A. (2002). The phonological awareness skills of children who are blind. </a:t>
            </a:r>
            <a:r>
              <a:rPr lang="en-US" sz="1400" i="1" dirty="0" smtClean="0">
                <a:latin typeface="Tahoma" pitchFamily="34" charset="0"/>
                <a:cs typeface="Tahoma" pitchFamily="34" charset="0"/>
              </a:rPr>
              <a:t>Journal of Visual Impairment and Blindness, 96, 38–49. </a:t>
            </a:r>
          </a:p>
          <a:p>
            <a:r>
              <a:rPr lang="nl-BE" sz="1400" dirty="0" err="1" smtClean="0">
                <a:latin typeface="Tahoma" pitchFamily="34" charset="0"/>
                <a:cs typeface="Tahoma" pitchFamily="34" charset="0"/>
              </a:rPr>
              <a:t>Grant</a:t>
            </a:r>
            <a:r>
              <a:rPr lang="nl-BE" sz="1400" dirty="0" smtClean="0">
                <a:latin typeface="Tahoma" pitchFamily="34" charset="0"/>
                <a:cs typeface="Tahoma" pitchFamily="34" charset="0"/>
              </a:rPr>
              <a:t>, A.C., </a:t>
            </a:r>
            <a:r>
              <a:rPr lang="nl-BE" sz="1400" dirty="0" err="1" smtClean="0">
                <a:latin typeface="Tahoma" pitchFamily="34" charset="0"/>
                <a:cs typeface="Tahoma" pitchFamily="34" charset="0"/>
              </a:rPr>
              <a:t>Zangaladze</a:t>
            </a:r>
            <a:r>
              <a:rPr lang="nl-BE" sz="1400" dirty="0" smtClean="0">
                <a:latin typeface="Tahoma" pitchFamily="34" charset="0"/>
                <a:cs typeface="Tahoma" pitchFamily="34" charset="0"/>
              </a:rPr>
              <a:t>, A., </a:t>
            </a:r>
            <a:r>
              <a:rPr lang="nl-BE" sz="1400" dirty="0" err="1" smtClean="0">
                <a:latin typeface="Tahoma" pitchFamily="34" charset="0"/>
                <a:cs typeface="Tahoma" pitchFamily="34" charset="0"/>
              </a:rPr>
              <a:t>Thiagarajah</a:t>
            </a:r>
            <a:r>
              <a:rPr lang="nl-BE" sz="1400" dirty="0" smtClean="0">
                <a:latin typeface="Tahoma" pitchFamily="34" charset="0"/>
                <a:cs typeface="Tahoma" pitchFamily="34" charset="0"/>
              </a:rPr>
              <a:t>, M.C., &amp; </a:t>
            </a:r>
            <a:r>
              <a:rPr lang="nl-BE" sz="1400" dirty="0" err="1" smtClean="0">
                <a:latin typeface="Tahoma" pitchFamily="34" charset="0"/>
                <a:cs typeface="Tahoma" pitchFamily="34" charset="0"/>
              </a:rPr>
              <a:t>Sathian</a:t>
            </a:r>
            <a:r>
              <a:rPr lang="nl-BE" sz="1400" dirty="0" smtClean="0">
                <a:latin typeface="Tahoma" pitchFamily="34" charset="0"/>
                <a:cs typeface="Tahoma" pitchFamily="34" charset="0"/>
              </a:rPr>
              <a:t>, K. (1999). </a:t>
            </a:r>
            <a:r>
              <a:rPr lang="nl-BE" sz="1400" dirty="0" err="1" smtClean="0">
                <a:latin typeface="Tahoma" pitchFamily="34" charset="0"/>
                <a:cs typeface="Tahoma" pitchFamily="34" charset="0"/>
              </a:rPr>
              <a:t>Tactile</a:t>
            </a:r>
            <a:r>
              <a:rPr lang="nl-BE" sz="1400" dirty="0" smtClean="0">
                <a:latin typeface="Tahoma" pitchFamily="34" charset="0"/>
                <a:cs typeface="Tahoma" pitchFamily="34" charset="0"/>
              </a:rPr>
              <a:t> </a:t>
            </a:r>
            <a:r>
              <a:rPr lang="nl-BE" sz="1400" dirty="0" err="1" smtClean="0">
                <a:latin typeface="Tahoma" pitchFamily="34" charset="0"/>
                <a:cs typeface="Tahoma" pitchFamily="34" charset="0"/>
              </a:rPr>
              <a:t>perception</a:t>
            </a:r>
            <a:r>
              <a:rPr lang="nl-BE" sz="1400" dirty="0" smtClean="0">
                <a:latin typeface="Tahoma" pitchFamily="34" charset="0"/>
                <a:cs typeface="Tahoma" pitchFamily="34" charset="0"/>
              </a:rPr>
              <a:t> in </a:t>
            </a:r>
            <a:r>
              <a:rPr lang="nl-BE" sz="1400" dirty="0" err="1" smtClean="0">
                <a:latin typeface="Tahoma" pitchFamily="34" charset="0"/>
                <a:cs typeface="Tahoma" pitchFamily="34" charset="0"/>
              </a:rPr>
              <a:t>developmental</a:t>
            </a:r>
            <a:r>
              <a:rPr lang="nl-BE" sz="1400" dirty="0" smtClean="0">
                <a:latin typeface="Tahoma" pitchFamily="34" charset="0"/>
                <a:cs typeface="Tahoma" pitchFamily="34" charset="0"/>
              </a:rPr>
              <a:t> </a:t>
            </a:r>
            <a:r>
              <a:rPr lang="nl-BE" sz="1400" dirty="0" err="1" smtClean="0">
                <a:latin typeface="Tahoma" pitchFamily="34" charset="0"/>
                <a:cs typeface="Tahoma" pitchFamily="34" charset="0"/>
              </a:rPr>
              <a:t>dyslexia</a:t>
            </a:r>
            <a:r>
              <a:rPr lang="nl-BE" sz="1400" dirty="0" smtClean="0">
                <a:latin typeface="Tahoma" pitchFamily="34" charset="0"/>
                <a:cs typeface="Tahoma" pitchFamily="34" charset="0"/>
              </a:rPr>
              <a:t>: a </a:t>
            </a:r>
            <a:r>
              <a:rPr lang="nl-BE" sz="1400" dirty="0" err="1" smtClean="0">
                <a:latin typeface="Tahoma" pitchFamily="34" charset="0"/>
                <a:cs typeface="Tahoma" pitchFamily="34" charset="0"/>
              </a:rPr>
              <a:t>psychophysical</a:t>
            </a:r>
            <a:r>
              <a:rPr lang="nl-BE" sz="1400" dirty="0" smtClean="0">
                <a:latin typeface="Tahoma" pitchFamily="34" charset="0"/>
                <a:cs typeface="Tahoma" pitchFamily="34" charset="0"/>
              </a:rPr>
              <a:t> </a:t>
            </a:r>
            <a:r>
              <a:rPr lang="nl-BE" sz="1400" dirty="0" err="1" smtClean="0">
                <a:latin typeface="Tahoma" pitchFamily="34" charset="0"/>
                <a:cs typeface="Tahoma" pitchFamily="34" charset="0"/>
              </a:rPr>
              <a:t>study</a:t>
            </a:r>
            <a:r>
              <a:rPr lang="nl-BE" sz="1400" dirty="0" smtClean="0">
                <a:latin typeface="Tahoma" pitchFamily="34" charset="0"/>
                <a:cs typeface="Tahoma" pitchFamily="34" charset="0"/>
              </a:rPr>
              <a:t> </a:t>
            </a:r>
            <a:r>
              <a:rPr lang="nl-BE" sz="1400" dirty="0" err="1" smtClean="0">
                <a:latin typeface="Tahoma" pitchFamily="34" charset="0"/>
                <a:cs typeface="Tahoma" pitchFamily="34" charset="0"/>
              </a:rPr>
              <a:t>using</a:t>
            </a:r>
            <a:r>
              <a:rPr lang="nl-BE" sz="1400" dirty="0" smtClean="0">
                <a:latin typeface="Tahoma" pitchFamily="34" charset="0"/>
                <a:cs typeface="Tahoma" pitchFamily="34" charset="0"/>
              </a:rPr>
              <a:t> </a:t>
            </a:r>
            <a:r>
              <a:rPr lang="nl-BE" sz="1400" dirty="0" err="1" smtClean="0">
                <a:latin typeface="Tahoma" pitchFamily="34" charset="0"/>
                <a:cs typeface="Tahoma" pitchFamily="34" charset="0"/>
              </a:rPr>
              <a:t>gratings</a:t>
            </a:r>
            <a:r>
              <a:rPr lang="nl-BE" sz="1400" dirty="0" smtClean="0">
                <a:latin typeface="Tahoma" pitchFamily="34" charset="0"/>
                <a:cs typeface="Tahoma" pitchFamily="34" charset="0"/>
              </a:rPr>
              <a:t>. </a:t>
            </a:r>
            <a:r>
              <a:rPr lang="nl-BE" sz="1400" i="1" dirty="0" err="1" smtClean="0">
                <a:latin typeface="Tahoma" pitchFamily="34" charset="0"/>
                <a:cs typeface="Tahoma" pitchFamily="34" charset="0"/>
              </a:rPr>
              <a:t>Neuropsychologia</a:t>
            </a:r>
            <a:r>
              <a:rPr lang="nl-BE" sz="1400" i="1" dirty="0" smtClean="0">
                <a:latin typeface="Tahoma" pitchFamily="34" charset="0"/>
                <a:cs typeface="Tahoma" pitchFamily="34" charset="0"/>
              </a:rPr>
              <a:t> 37, 1201-1211. </a:t>
            </a:r>
          </a:p>
          <a:p>
            <a:r>
              <a:rPr lang="en-US" sz="1400" dirty="0" smtClean="0">
                <a:latin typeface="Tahoma" pitchFamily="34" charset="0"/>
                <a:cs typeface="Tahoma" pitchFamily="34" charset="0"/>
              </a:rPr>
              <a:t>Millar, S. (1997). </a:t>
            </a:r>
            <a:r>
              <a:rPr lang="en-US" sz="1400" i="1" dirty="0" smtClean="0">
                <a:latin typeface="Tahoma" pitchFamily="34" charset="0"/>
                <a:cs typeface="Tahoma" pitchFamily="34" charset="0"/>
              </a:rPr>
              <a:t>Reading by Touch. New York: </a:t>
            </a:r>
            <a:r>
              <a:rPr lang="en-US" sz="1400" i="1" dirty="0" err="1" smtClean="0">
                <a:latin typeface="Tahoma" pitchFamily="34" charset="0"/>
                <a:cs typeface="Tahoma" pitchFamily="34" charset="0"/>
              </a:rPr>
              <a:t>Routledge</a:t>
            </a:r>
            <a:r>
              <a:rPr lang="en-US" sz="1400" i="1" dirty="0" smtClean="0">
                <a:latin typeface="Tahoma" pitchFamily="34" charset="0"/>
                <a:cs typeface="Tahoma" pitchFamily="34" charset="0"/>
              </a:rPr>
              <a:t> .</a:t>
            </a:r>
          </a:p>
          <a:p>
            <a:r>
              <a:rPr lang="en-US" sz="1400" dirty="0" smtClean="0">
                <a:latin typeface="Tahoma" pitchFamily="34" charset="0"/>
                <a:cs typeface="Tahoma" pitchFamily="34" charset="0"/>
              </a:rPr>
              <a:t>Phillips, J.R., Johansson, R.S. &amp; Johnson, K.O. (1990). Representation of </a:t>
            </a:r>
            <a:r>
              <a:rPr lang="en-US" sz="1400" dirty="0" err="1" smtClean="0">
                <a:latin typeface="Tahoma" pitchFamily="34" charset="0"/>
                <a:cs typeface="Tahoma" pitchFamily="34" charset="0"/>
              </a:rPr>
              <a:t>braille</a:t>
            </a:r>
            <a:r>
              <a:rPr lang="en-US" sz="1400" dirty="0" smtClean="0">
                <a:latin typeface="Tahoma" pitchFamily="34" charset="0"/>
                <a:cs typeface="Tahoma" pitchFamily="34" charset="0"/>
              </a:rPr>
              <a:t> characters in human nerve </a:t>
            </a:r>
            <a:r>
              <a:rPr lang="en-US" sz="1400" dirty="0" err="1" smtClean="0">
                <a:latin typeface="Tahoma" pitchFamily="34" charset="0"/>
                <a:cs typeface="Tahoma" pitchFamily="34" charset="0"/>
              </a:rPr>
              <a:t>fibres</a:t>
            </a:r>
            <a:r>
              <a:rPr lang="en-US" sz="1400" dirty="0" smtClean="0">
                <a:latin typeface="Tahoma" pitchFamily="34" charset="0"/>
                <a:cs typeface="Tahoma" pitchFamily="34" charset="0"/>
              </a:rPr>
              <a:t>. </a:t>
            </a:r>
            <a:r>
              <a:rPr lang="en-US" sz="1400" i="1" dirty="0" smtClean="0">
                <a:latin typeface="Tahoma" pitchFamily="34" charset="0"/>
                <a:cs typeface="Tahoma" pitchFamily="34" charset="0"/>
              </a:rPr>
              <a:t>Experimental Brain Research, 81, 589-592. </a:t>
            </a:r>
          </a:p>
          <a:p>
            <a:r>
              <a:rPr lang="en-US" sz="1400" dirty="0" smtClean="0">
                <a:latin typeface="Tahoma" pitchFamily="34" charset="0"/>
                <a:cs typeface="Tahoma" pitchFamily="34" charset="0"/>
              </a:rPr>
              <a:t>Stein, J. (2000). The neurobiology of reading difficulties. </a:t>
            </a:r>
            <a:r>
              <a:rPr lang="en-US" sz="1400" i="1" dirty="0" smtClean="0">
                <a:latin typeface="Tahoma" pitchFamily="34" charset="0"/>
                <a:cs typeface="Tahoma" pitchFamily="34" charset="0"/>
              </a:rPr>
              <a:t>Prostaglandins, </a:t>
            </a:r>
            <a:r>
              <a:rPr lang="en-US" sz="1400" i="1" dirty="0" err="1" smtClean="0">
                <a:latin typeface="Tahoma" pitchFamily="34" charset="0"/>
                <a:cs typeface="Tahoma" pitchFamily="34" charset="0"/>
              </a:rPr>
              <a:t>Leukotrienes</a:t>
            </a:r>
            <a:r>
              <a:rPr lang="en-US" sz="1400" i="1" dirty="0" smtClean="0">
                <a:latin typeface="Tahoma" pitchFamily="34" charset="0"/>
                <a:cs typeface="Tahoma" pitchFamily="34" charset="0"/>
              </a:rPr>
              <a:t> and essential fatty acids, 63(1/2), 109-116. </a:t>
            </a:r>
          </a:p>
          <a:p>
            <a:r>
              <a:rPr lang="en-US" sz="1400" dirty="0" smtClean="0">
                <a:latin typeface="Tahoma" pitchFamily="34" charset="0"/>
                <a:cs typeface="Tahoma" pitchFamily="34" charset="0"/>
              </a:rPr>
              <a:t>Stein, J. (2001). The </a:t>
            </a:r>
            <a:r>
              <a:rPr lang="en-US" sz="1400" dirty="0" err="1" smtClean="0">
                <a:latin typeface="Tahoma" pitchFamily="34" charset="0"/>
                <a:cs typeface="Tahoma" pitchFamily="34" charset="0"/>
              </a:rPr>
              <a:t>magnocellular</a:t>
            </a:r>
            <a:r>
              <a:rPr lang="en-US" sz="1400" dirty="0" smtClean="0">
                <a:latin typeface="Tahoma" pitchFamily="34" charset="0"/>
                <a:cs typeface="Tahoma" pitchFamily="34" charset="0"/>
              </a:rPr>
              <a:t> theory of developmental dyslexia. </a:t>
            </a:r>
            <a:r>
              <a:rPr lang="en-US" sz="1400" i="1" dirty="0" smtClean="0">
                <a:latin typeface="Tahoma" pitchFamily="34" charset="0"/>
                <a:cs typeface="Tahoma" pitchFamily="34" charset="0"/>
              </a:rPr>
              <a:t>Dyslexia, 7, 12-36. </a:t>
            </a:r>
          </a:p>
          <a:p>
            <a:r>
              <a:rPr lang="nl-BE" sz="1400" dirty="0" err="1" smtClean="0">
                <a:latin typeface="Tahoma" pitchFamily="34" charset="0"/>
                <a:cs typeface="Tahoma" pitchFamily="34" charset="0"/>
              </a:rPr>
              <a:t>Stoodely</a:t>
            </a:r>
            <a:r>
              <a:rPr lang="nl-BE" sz="1400" dirty="0" smtClean="0">
                <a:latin typeface="Tahoma" pitchFamily="34" charset="0"/>
                <a:cs typeface="Tahoma" pitchFamily="34" charset="0"/>
              </a:rPr>
              <a:t>, C.J., </a:t>
            </a:r>
            <a:r>
              <a:rPr lang="nl-BE" sz="1400" dirty="0" err="1" smtClean="0">
                <a:latin typeface="Tahoma" pitchFamily="34" charset="0"/>
                <a:cs typeface="Tahoma" pitchFamily="34" charset="0"/>
              </a:rPr>
              <a:t>Talcott</a:t>
            </a:r>
            <a:r>
              <a:rPr lang="nl-BE" sz="1400" dirty="0" smtClean="0">
                <a:latin typeface="Tahoma" pitchFamily="34" charset="0"/>
                <a:cs typeface="Tahoma" pitchFamily="34" charset="0"/>
              </a:rPr>
              <a:t>, J.B., Carter, E.L., Witton, C., &amp; Stein, J.F. (2000). </a:t>
            </a:r>
            <a:r>
              <a:rPr lang="nl-BE" sz="1400" dirty="0" err="1" smtClean="0">
                <a:latin typeface="Tahoma" pitchFamily="34" charset="0"/>
                <a:cs typeface="Tahoma" pitchFamily="34" charset="0"/>
              </a:rPr>
              <a:t>Selective</a:t>
            </a:r>
            <a:r>
              <a:rPr lang="nl-BE" sz="1400" dirty="0" smtClean="0">
                <a:latin typeface="Tahoma" pitchFamily="34" charset="0"/>
                <a:cs typeface="Tahoma" pitchFamily="34" charset="0"/>
              </a:rPr>
              <a:t> deficits of </a:t>
            </a:r>
            <a:r>
              <a:rPr lang="nl-BE" sz="1400" dirty="0" err="1" smtClean="0">
                <a:latin typeface="Tahoma" pitchFamily="34" charset="0"/>
                <a:cs typeface="Tahoma" pitchFamily="34" charset="0"/>
              </a:rPr>
              <a:t>vibrotactile</a:t>
            </a:r>
            <a:r>
              <a:rPr lang="nl-BE" sz="1400" dirty="0" smtClean="0">
                <a:latin typeface="Tahoma" pitchFamily="34" charset="0"/>
                <a:cs typeface="Tahoma" pitchFamily="34" charset="0"/>
              </a:rPr>
              <a:t> </a:t>
            </a:r>
            <a:r>
              <a:rPr lang="nl-BE" sz="1400" dirty="0" err="1" smtClean="0">
                <a:latin typeface="Tahoma" pitchFamily="34" charset="0"/>
                <a:cs typeface="Tahoma" pitchFamily="34" charset="0"/>
              </a:rPr>
              <a:t>sensitivity</a:t>
            </a:r>
            <a:r>
              <a:rPr lang="nl-BE" sz="1400" dirty="0" smtClean="0">
                <a:latin typeface="Tahoma" pitchFamily="34" charset="0"/>
                <a:cs typeface="Tahoma" pitchFamily="34" charset="0"/>
              </a:rPr>
              <a:t> in </a:t>
            </a:r>
            <a:r>
              <a:rPr lang="nl-BE" sz="1400" dirty="0" err="1" smtClean="0">
                <a:latin typeface="Tahoma" pitchFamily="34" charset="0"/>
                <a:cs typeface="Tahoma" pitchFamily="34" charset="0"/>
              </a:rPr>
              <a:t>dyslexic</a:t>
            </a:r>
            <a:r>
              <a:rPr lang="nl-BE" sz="1400" dirty="0" smtClean="0">
                <a:latin typeface="Tahoma" pitchFamily="34" charset="0"/>
                <a:cs typeface="Tahoma" pitchFamily="34" charset="0"/>
              </a:rPr>
              <a:t> readers. </a:t>
            </a:r>
            <a:r>
              <a:rPr lang="nl-BE" sz="1400" i="1" dirty="0" err="1" smtClean="0">
                <a:latin typeface="Tahoma" pitchFamily="34" charset="0"/>
                <a:cs typeface="Tahoma" pitchFamily="34" charset="0"/>
              </a:rPr>
              <a:t>Neuroscience</a:t>
            </a:r>
            <a:r>
              <a:rPr lang="nl-BE" sz="1400" i="1" dirty="0" smtClean="0">
                <a:latin typeface="Tahoma" pitchFamily="34" charset="0"/>
                <a:cs typeface="Tahoma" pitchFamily="34" charset="0"/>
              </a:rPr>
              <a:t> letters, 295, 13-16. </a:t>
            </a:r>
            <a:endParaRPr lang="nl-BE" sz="1400" dirty="0">
              <a:latin typeface="Tahoma" pitchFamily="34" charset="0"/>
              <a:cs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600" b="1" dirty="0" smtClean="0">
                <a:effectLst>
                  <a:outerShdw blurRad="38100" dist="38100" dir="2700000" algn="tl">
                    <a:srgbClr val="000000">
                      <a:alpha val="43137"/>
                    </a:srgbClr>
                  </a:outerShdw>
                </a:effectLst>
                <a:latin typeface="Tahoma" pitchFamily="34" charset="0"/>
                <a:cs typeface="Tahoma" pitchFamily="34" charset="0"/>
              </a:rPr>
              <a:t>Theoretical framework</a:t>
            </a:r>
            <a:endParaRPr lang="en-US" sz="3600" b="1" dirty="0">
              <a:effectLst>
                <a:outerShdw blurRad="38100" dist="38100" dir="2700000" algn="tl">
                  <a:srgbClr val="000000">
                    <a:alpha val="43137"/>
                  </a:srgbClr>
                </a:outerShdw>
              </a:effectLst>
              <a:latin typeface="Tahoma" pitchFamily="34" charset="0"/>
              <a:cs typeface="Tahoma" pitchFamily="34" charset="0"/>
            </a:endParaRPr>
          </a:p>
        </p:txBody>
      </p:sp>
      <p:sp>
        <p:nvSpPr>
          <p:cNvPr id="3" name="Content Placeholder 2"/>
          <p:cNvSpPr>
            <a:spLocks noGrp="1"/>
          </p:cNvSpPr>
          <p:nvPr>
            <p:ph idx="1"/>
          </p:nvPr>
        </p:nvSpPr>
        <p:spPr>
          <a:xfrm>
            <a:off x="428596" y="1571612"/>
            <a:ext cx="8229600" cy="685791"/>
          </a:xfrm>
        </p:spPr>
        <p:style>
          <a:lnRef idx="2">
            <a:schemeClr val="dk1"/>
          </a:lnRef>
          <a:fillRef idx="1">
            <a:schemeClr val="lt1"/>
          </a:fillRef>
          <a:effectRef idx="0">
            <a:schemeClr val="dk1"/>
          </a:effectRef>
          <a:fontRef idx="minor">
            <a:schemeClr val="dk1"/>
          </a:fontRef>
        </p:style>
        <p:txBody>
          <a:bodyPr/>
          <a:lstStyle/>
          <a:p>
            <a:pPr algn="ctr">
              <a:buNone/>
            </a:pPr>
            <a:r>
              <a:rPr lang="nl-BE" dirty="0" smtClean="0">
                <a:latin typeface="Tahoma" pitchFamily="34" charset="0"/>
                <a:cs typeface="Tahoma" pitchFamily="34" charset="0"/>
              </a:rPr>
              <a:t>Reading  </a:t>
            </a:r>
            <a:endParaRPr lang="nl-BE" dirty="0">
              <a:latin typeface="Tahoma" pitchFamily="34" charset="0"/>
              <a:cs typeface="Tahoma" pitchFamily="34" charset="0"/>
            </a:endParaRPr>
          </a:p>
        </p:txBody>
      </p:sp>
      <p:sp>
        <p:nvSpPr>
          <p:cNvPr id="4" name="TextBox 3"/>
          <p:cNvSpPr txBox="1"/>
          <p:nvPr/>
        </p:nvSpPr>
        <p:spPr>
          <a:xfrm>
            <a:off x="428596" y="2500306"/>
            <a:ext cx="4000528"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nl-BE" sz="2800" dirty="0" smtClean="0">
                <a:latin typeface="Tahoma" pitchFamily="34" charset="0"/>
                <a:cs typeface="Tahoma" pitchFamily="34" charset="0"/>
              </a:rPr>
              <a:t>Print Reading</a:t>
            </a:r>
            <a:endParaRPr lang="nl-BE" sz="2800" dirty="0">
              <a:latin typeface="Tahoma" pitchFamily="34" charset="0"/>
              <a:cs typeface="Tahoma" pitchFamily="34" charset="0"/>
            </a:endParaRPr>
          </a:p>
        </p:txBody>
      </p:sp>
      <p:sp>
        <p:nvSpPr>
          <p:cNvPr id="5" name="TextBox 4"/>
          <p:cNvSpPr txBox="1"/>
          <p:nvPr/>
        </p:nvSpPr>
        <p:spPr>
          <a:xfrm>
            <a:off x="4714876" y="2500306"/>
            <a:ext cx="4000528"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nl-BE" sz="2800" dirty="0" smtClean="0">
                <a:latin typeface="Tahoma" pitchFamily="34" charset="0"/>
                <a:cs typeface="Tahoma" pitchFamily="34" charset="0"/>
              </a:rPr>
              <a:t>Braille Reading</a:t>
            </a:r>
            <a:endParaRPr lang="nl-BE" sz="2800" dirty="0">
              <a:latin typeface="Tahoma" pitchFamily="34" charset="0"/>
              <a:cs typeface="Tahoma" pitchFamily="34" charset="0"/>
            </a:endParaRPr>
          </a:p>
        </p:txBody>
      </p:sp>
      <p:sp>
        <p:nvSpPr>
          <p:cNvPr id="6" name="TextBox 5"/>
          <p:cNvSpPr txBox="1"/>
          <p:nvPr/>
        </p:nvSpPr>
        <p:spPr>
          <a:xfrm>
            <a:off x="428596" y="3214686"/>
            <a:ext cx="1928826"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latin typeface="Tahoma" pitchFamily="34" charset="0"/>
                <a:cs typeface="Tahoma" pitchFamily="34" charset="0"/>
              </a:rPr>
              <a:t>Developmental Dyslexia</a:t>
            </a:r>
            <a:endParaRPr lang="en-US" sz="2000" dirty="0">
              <a:latin typeface="Tahoma" pitchFamily="34" charset="0"/>
              <a:cs typeface="Tahoma" pitchFamily="34" charset="0"/>
            </a:endParaRPr>
          </a:p>
        </p:txBody>
      </p:sp>
      <p:sp>
        <p:nvSpPr>
          <p:cNvPr id="7" name="TextBox 6"/>
          <p:cNvSpPr txBox="1"/>
          <p:nvPr/>
        </p:nvSpPr>
        <p:spPr>
          <a:xfrm>
            <a:off x="2571736" y="3214686"/>
            <a:ext cx="1857388"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latin typeface="Tahoma" pitchFamily="34" charset="0"/>
                <a:cs typeface="Tahoma" pitchFamily="34" charset="0"/>
              </a:rPr>
              <a:t>Fluent print </a:t>
            </a:r>
          </a:p>
          <a:p>
            <a:pPr algn="ctr"/>
            <a:r>
              <a:rPr lang="en-US" sz="2000" dirty="0" smtClean="0">
                <a:latin typeface="Tahoma" pitchFamily="34" charset="0"/>
                <a:cs typeface="Tahoma" pitchFamily="34" charset="0"/>
              </a:rPr>
              <a:t>reading</a:t>
            </a:r>
            <a:endParaRPr lang="en-US" sz="2000" dirty="0">
              <a:latin typeface="Tahoma" pitchFamily="34" charset="0"/>
              <a:cs typeface="Tahoma" pitchFamily="34" charset="0"/>
            </a:endParaRPr>
          </a:p>
        </p:txBody>
      </p:sp>
      <p:sp>
        <p:nvSpPr>
          <p:cNvPr id="8" name="TextBox 7"/>
          <p:cNvSpPr txBox="1"/>
          <p:nvPr/>
        </p:nvSpPr>
        <p:spPr>
          <a:xfrm>
            <a:off x="6929454" y="3214686"/>
            <a:ext cx="1785950"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latin typeface="Tahoma" pitchFamily="34" charset="0"/>
                <a:cs typeface="Tahoma" pitchFamily="34" charset="0"/>
              </a:rPr>
              <a:t>Fluent Braille reading</a:t>
            </a:r>
            <a:endParaRPr lang="en-US" sz="2000" dirty="0">
              <a:latin typeface="Tahoma" pitchFamily="34" charset="0"/>
              <a:cs typeface="Tahoma" pitchFamily="34" charset="0"/>
            </a:endParaRPr>
          </a:p>
        </p:txBody>
      </p:sp>
      <p:sp>
        <p:nvSpPr>
          <p:cNvPr id="9" name="TextBox 8"/>
          <p:cNvSpPr txBox="1"/>
          <p:nvPr/>
        </p:nvSpPr>
        <p:spPr>
          <a:xfrm>
            <a:off x="4714876" y="3214686"/>
            <a:ext cx="2071702"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latin typeface="Tahoma" pitchFamily="34" charset="0"/>
                <a:cs typeface="Tahoma" pitchFamily="34" charset="0"/>
              </a:rPr>
              <a:t>Problematic Braille reading</a:t>
            </a:r>
          </a:p>
        </p:txBody>
      </p:sp>
      <p:sp>
        <p:nvSpPr>
          <p:cNvPr id="10" name="Right Arrow 9"/>
          <p:cNvSpPr/>
          <p:nvPr/>
        </p:nvSpPr>
        <p:spPr>
          <a:xfrm>
            <a:off x="285720" y="4572008"/>
            <a:ext cx="8572560" cy="714380"/>
          </a:xfrm>
          <a:prstGeom prst="rightArrow">
            <a:avLst/>
          </a:prstGeom>
          <a:gradFill>
            <a:gsLst>
              <a:gs pos="0">
                <a:schemeClr val="accent1">
                  <a:tint val="66000"/>
                  <a:satMod val="160000"/>
                </a:schemeClr>
              </a:gs>
              <a:gs pos="5000">
                <a:schemeClr val="accent1">
                  <a:tint val="66000"/>
                  <a:satMod val="160000"/>
                  <a:alpha val="87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Tahoma" pitchFamily="34" charset="0"/>
                <a:cs typeface="Tahoma" pitchFamily="34" charset="0"/>
              </a:rPr>
              <a:t>Poor                                    Ability to read                                  Good</a:t>
            </a:r>
            <a:endParaRPr lang="en-US" sz="2000" dirty="0">
              <a:solidFill>
                <a:schemeClr val="tx1"/>
              </a:solidFill>
              <a:latin typeface="Tahoma" pitchFamily="34" charset="0"/>
              <a:cs typeface="Tahoma" pitchFamily="34" charset="0"/>
            </a:endParaRPr>
          </a:p>
        </p:txBody>
      </p:sp>
      <p:sp>
        <p:nvSpPr>
          <p:cNvPr id="11" name="Right Arrow 10"/>
          <p:cNvSpPr/>
          <p:nvPr/>
        </p:nvSpPr>
        <p:spPr>
          <a:xfrm>
            <a:off x="285720" y="5786454"/>
            <a:ext cx="8572560" cy="714380"/>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ahoma" pitchFamily="34" charset="0"/>
                <a:cs typeface="Tahoma" pitchFamily="34" charset="0"/>
              </a:rPr>
              <a:t>Prerequisites for reading </a:t>
            </a:r>
            <a:endParaRPr lang="en-US" sz="2000" dirty="0">
              <a:solidFill>
                <a:schemeClr val="tx1"/>
              </a:solidFill>
              <a:latin typeface="Tahoma" pitchFamily="34" charset="0"/>
              <a:cs typeface="Tahoma" pitchFamily="34" charset="0"/>
            </a:endParaRPr>
          </a:p>
        </p:txBody>
      </p:sp>
      <p:cxnSp>
        <p:nvCxnSpPr>
          <p:cNvPr id="13" name="Straight Arrow Connector 12"/>
          <p:cNvCxnSpPr/>
          <p:nvPr/>
        </p:nvCxnSpPr>
        <p:spPr>
          <a:xfrm rot="5400000">
            <a:off x="892944" y="4036222"/>
            <a:ext cx="857256" cy="64294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286248" y="3929066"/>
            <a:ext cx="2500330" cy="10001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6200000" flipH="1">
            <a:off x="7429520" y="4000504"/>
            <a:ext cx="857256" cy="7143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0800000" flipV="1">
            <a:off x="2285984" y="3929066"/>
            <a:ext cx="2500330" cy="10001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Down Arrow 38"/>
          <p:cNvSpPr/>
          <p:nvPr/>
        </p:nvSpPr>
        <p:spPr>
          <a:xfrm>
            <a:off x="571472" y="5143512"/>
            <a:ext cx="714380" cy="857256"/>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5" name="Down Arrow 44"/>
          <p:cNvSpPr/>
          <p:nvPr/>
        </p:nvSpPr>
        <p:spPr>
          <a:xfrm>
            <a:off x="6429388" y="5143512"/>
            <a:ext cx="642942" cy="857256"/>
          </a:xfrm>
          <a:prstGeom prst="down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53" name="Down Arrow 52"/>
          <p:cNvSpPr/>
          <p:nvPr/>
        </p:nvSpPr>
        <p:spPr>
          <a:xfrm>
            <a:off x="1928794" y="5143512"/>
            <a:ext cx="642942" cy="857256"/>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400" dirty="0" smtClean="0">
                <a:solidFill>
                  <a:schemeClr val="tx1"/>
                </a:solidFill>
                <a:latin typeface="Tahoma" pitchFamily="34" charset="0"/>
                <a:cs typeface="Tahoma" pitchFamily="34" charset="0"/>
              </a:rPr>
              <a:t>?</a:t>
            </a:r>
            <a:endParaRPr lang="nl-BE" sz="2400" dirty="0">
              <a:solidFill>
                <a:schemeClr val="tx1"/>
              </a:solidFill>
              <a:latin typeface="Tahoma" pitchFamily="34" charset="0"/>
              <a:cs typeface="Tahoma" pitchFamily="34" charset="0"/>
            </a:endParaRPr>
          </a:p>
        </p:txBody>
      </p:sp>
      <p:sp>
        <p:nvSpPr>
          <p:cNvPr id="54" name="Down Arrow 53"/>
          <p:cNvSpPr/>
          <p:nvPr/>
        </p:nvSpPr>
        <p:spPr>
          <a:xfrm>
            <a:off x="7786710" y="5143512"/>
            <a:ext cx="642942" cy="857256"/>
          </a:xfrm>
          <a:prstGeom prst="down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400" dirty="0" smtClean="0">
                <a:solidFill>
                  <a:schemeClr val="tx1"/>
                </a:solidFill>
                <a:latin typeface="Tahoma" pitchFamily="34" charset="0"/>
                <a:cs typeface="Tahoma" pitchFamily="34" charset="0"/>
              </a:rPr>
              <a:t>?</a:t>
            </a:r>
            <a:endParaRPr lang="nl-BE" sz="2400" dirty="0">
              <a:solidFill>
                <a:schemeClr val="tx1"/>
              </a:solidFill>
              <a:latin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8860" y="4071942"/>
            <a:ext cx="4286280" cy="1643074"/>
          </a:xfrm>
        </p:spPr>
        <p:style>
          <a:lnRef idx="2">
            <a:schemeClr val="dk1"/>
          </a:lnRef>
          <a:fillRef idx="1">
            <a:schemeClr val="lt1"/>
          </a:fillRef>
          <a:effectRef idx="0">
            <a:schemeClr val="dk1"/>
          </a:effectRef>
          <a:fontRef idx="minor">
            <a:schemeClr val="dk1"/>
          </a:fontRef>
        </p:style>
        <p:txBody>
          <a:bodyPr>
            <a:normAutofit fontScale="47500" lnSpcReduction="20000"/>
          </a:bodyPr>
          <a:lstStyle/>
          <a:p>
            <a:pPr>
              <a:buNone/>
            </a:pPr>
            <a:r>
              <a:rPr lang="en-US" dirty="0" smtClean="0">
                <a:latin typeface="Tahoma" pitchFamily="34" charset="0"/>
                <a:cs typeface="Tahoma" pitchFamily="34" charset="0"/>
              </a:rPr>
              <a:t> </a:t>
            </a:r>
          </a:p>
          <a:p>
            <a:pPr>
              <a:buNone/>
            </a:pPr>
            <a:r>
              <a:rPr lang="en-US" sz="5900" dirty="0" smtClean="0">
                <a:latin typeface="Tahoma" pitchFamily="34" charset="0"/>
                <a:cs typeface="Tahoma" pitchFamily="34" charset="0"/>
              </a:rPr>
              <a:t>  Phonological processing</a:t>
            </a:r>
          </a:p>
          <a:p>
            <a:pPr algn="ctr">
              <a:buNone/>
            </a:pPr>
            <a:endParaRPr lang="en-US" sz="2600" dirty="0" smtClean="0">
              <a:latin typeface="Tahoma" pitchFamily="34" charset="0"/>
              <a:cs typeface="Tahoma" pitchFamily="34" charset="0"/>
            </a:endParaRPr>
          </a:p>
          <a:p>
            <a:pPr algn="ctr">
              <a:buNone/>
            </a:pPr>
            <a:r>
              <a:rPr lang="en-US" sz="3400" dirty="0" smtClean="0">
                <a:latin typeface="Tahoma" pitchFamily="34" charset="0"/>
                <a:cs typeface="Tahoma" pitchFamily="34" charset="0"/>
              </a:rPr>
              <a:t>phonological awareness PA, </a:t>
            </a:r>
          </a:p>
          <a:p>
            <a:pPr algn="ctr">
              <a:buNone/>
            </a:pPr>
            <a:r>
              <a:rPr lang="en-US" sz="3400" dirty="0" smtClean="0">
                <a:latin typeface="Tahoma" pitchFamily="34" charset="0"/>
                <a:cs typeface="Tahoma" pitchFamily="34" charset="0"/>
              </a:rPr>
              <a:t>verbal short term memory VSTM,</a:t>
            </a:r>
          </a:p>
          <a:p>
            <a:pPr algn="ctr">
              <a:buNone/>
            </a:pPr>
            <a:r>
              <a:rPr lang="en-US" sz="3400" dirty="0" smtClean="0">
                <a:latin typeface="Tahoma" pitchFamily="34" charset="0"/>
                <a:cs typeface="Tahoma" pitchFamily="34" charset="0"/>
              </a:rPr>
              <a:t> rapid automatic naming RAN</a:t>
            </a:r>
            <a:endParaRPr lang="en-US" sz="3400" dirty="0">
              <a:latin typeface="Tahoma" pitchFamily="34" charset="0"/>
              <a:cs typeface="Tahoma" pitchFamily="34" charset="0"/>
            </a:endParaRPr>
          </a:p>
        </p:txBody>
      </p:sp>
      <p:sp>
        <p:nvSpPr>
          <p:cNvPr id="6" name="TextBox 5"/>
          <p:cNvSpPr txBox="1"/>
          <p:nvPr/>
        </p:nvSpPr>
        <p:spPr>
          <a:xfrm>
            <a:off x="3143240" y="2928934"/>
            <a:ext cx="2857520"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nl-BE" sz="2800" dirty="0" smtClean="0">
                <a:latin typeface="Tahoma" pitchFamily="34" charset="0"/>
                <a:cs typeface="Tahoma" pitchFamily="34" charset="0"/>
              </a:rPr>
              <a:t>Speech </a:t>
            </a:r>
            <a:r>
              <a:rPr lang="en-US" sz="2800" dirty="0" smtClean="0">
                <a:latin typeface="Tahoma" pitchFamily="34" charset="0"/>
                <a:cs typeface="Tahoma" pitchFamily="34" charset="0"/>
              </a:rPr>
              <a:t>perception</a:t>
            </a:r>
            <a:endParaRPr lang="en-US" sz="2800" dirty="0">
              <a:latin typeface="Tahoma" pitchFamily="34" charset="0"/>
              <a:cs typeface="Tahoma" pitchFamily="34" charset="0"/>
            </a:endParaRPr>
          </a:p>
        </p:txBody>
      </p:sp>
      <p:sp>
        <p:nvSpPr>
          <p:cNvPr id="7" name="TextBox 6"/>
          <p:cNvSpPr txBox="1"/>
          <p:nvPr/>
        </p:nvSpPr>
        <p:spPr>
          <a:xfrm>
            <a:off x="2643174" y="1643050"/>
            <a:ext cx="3786214"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dirty="0" smtClean="0">
                <a:latin typeface="Tahoma" pitchFamily="34" charset="0"/>
                <a:cs typeface="Tahoma" pitchFamily="34" charset="0"/>
              </a:rPr>
              <a:t>Temporal auditory processing</a:t>
            </a:r>
            <a:endParaRPr lang="en-US" sz="2800" dirty="0">
              <a:latin typeface="Tahoma" pitchFamily="34" charset="0"/>
              <a:cs typeface="Tahoma" pitchFamily="34" charset="0"/>
            </a:endParaRPr>
          </a:p>
        </p:txBody>
      </p:sp>
      <p:sp>
        <p:nvSpPr>
          <p:cNvPr id="8" name="TextBox 7"/>
          <p:cNvSpPr txBox="1"/>
          <p:nvPr/>
        </p:nvSpPr>
        <p:spPr>
          <a:xfrm>
            <a:off x="285720" y="1643050"/>
            <a:ext cx="2071702"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nl-BE" sz="2800" dirty="0" smtClean="0">
                <a:latin typeface="Tahoma" pitchFamily="34" charset="0"/>
                <a:cs typeface="Tahoma" pitchFamily="34" charset="0"/>
              </a:rPr>
              <a:t>Visual processing</a:t>
            </a:r>
            <a:endParaRPr lang="nl-BE" sz="2800" dirty="0">
              <a:latin typeface="Tahoma" pitchFamily="34" charset="0"/>
              <a:cs typeface="Tahoma" pitchFamily="34" charset="0"/>
            </a:endParaRPr>
          </a:p>
        </p:txBody>
      </p:sp>
      <p:sp>
        <p:nvSpPr>
          <p:cNvPr id="9" name="TextBox 8"/>
          <p:cNvSpPr txBox="1"/>
          <p:nvPr/>
        </p:nvSpPr>
        <p:spPr>
          <a:xfrm>
            <a:off x="285720" y="4071942"/>
            <a:ext cx="2000264"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Orthographic ability</a:t>
            </a:r>
            <a:endParaRPr lang="en-US" sz="2400" dirty="0"/>
          </a:p>
        </p:txBody>
      </p:sp>
      <p:sp>
        <p:nvSpPr>
          <p:cNvPr id="10" name="TextBox 9"/>
          <p:cNvSpPr txBox="1"/>
          <p:nvPr/>
        </p:nvSpPr>
        <p:spPr>
          <a:xfrm>
            <a:off x="6715140" y="1643050"/>
            <a:ext cx="2143140"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dirty="0" smtClean="0">
                <a:latin typeface="Tahoma" pitchFamily="34" charset="0"/>
                <a:cs typeface="Tahoma" pitchFamily="34" charset="0"/>
              </a:rPr>
              <a:t>Tactual </a:t>
            </a:r>
            <a:r>
              <a:rPr lang="nl-BE" sz="2800" dirty="0" smtClean="0">
                <a:latin typeface="Tahoma" pitchFamily="34" charset="0"/>
                <a:cs typeface="Tahoma" pitchFamily="34" charset="0"/>
              </a:rPr>
              <a:t>processing</a:t>
            </a:r>
            <a:endParaRPr lang="nl-BE" sz="2800" dirty="0">
              <a:latin typeface="Tahoma" pitchFamily="34" charset="0"/>
              <a:cs typeface="Tahoma" pitchFamily="34" charset="0"/>
            </a:endParaRPr>
          </a:p>
        </p:txBody>
      </p:sp>
      <p:sp>
        <p:nvSpPr>
          <p:cNvPr id="14" name="Down Arrow 13"/>
          <p:cNvSpPr/>
          <p:nvPr/>
        </p:nvSpPr>
        <p:spPr>
          <a:xfrm>
            <a:off x="1000100" y="2571744"/>
            <a:ext cx="357190" cy="150019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7" name="TextBox 16"/>
          <p:cNvSpPr txBox="1"/>
          <p:nvPr/>
        </p:nvSpPr>
        <p:spPr>
          <a:xfrm>
            <a:off x="214282" y="571480"/>
            <a:ext cx="864399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smtClean="0">
                <a:effectLst>
                  <a:outerShdw blurRad="38100" dist="38100" dir="2700000" algn="tl">
                    <a:srgbClr val="000000">
                      <a:alpha val="43137"/>
                    </a:srgbClr>
                  </a:outerShdw>
                </a:effectLst>
                <a:latin typeface="Tahoma" pitchFamily="34" charset="0"/>
                <a:cs typeface="Tahoma" pitchFamily="34" charset="0"/>
              </a:rPr>
              <a:t>Developmental Dyslexia</a:t>
            </a:r>
            <a:endParaRPr lang="en-US" sz="3600" b="1" dirty="0">
              <a:effectLst>
                <a:outerShdw blurRad="38100" dist="38100" dir="2700000" algn="tl">
                  <a:srgbClr val="000000">
                    <a:alpha val="43137"/>
                  </a:srgbClr>
                </a:outerShdw>
              </a:effectLst>
              <a:latin typeface="Tahoma" pitchFamily="34" charset="0"/>
              <a:cs typeface="Tahoma" pitchFamily="34" charset="0"/>
            </a:endParaRPr>
          </a:p>
        </p:txBody>
      </p:sp>
      <p:sp>
        <p:nvSpPr>
          <p:cNvPr id="18" name="TextBox 17"/>
          <p:cNvSpPr txBox="1"/>
          <p:nvPr/>
        </p:nvSpPr>
        <p:spPr>
          <a:xfrm>
            <a:off x="285720" y="6000768"/>
            <a:ext cx="8572560" cy="52322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dirty="0" smtClean="0">
                <a:latin typeface="Tahoma" pitchFamily="34" charset="0"/>
                <a:cs typeface="Tahoma" pitchFamily="34" charset="0"/>
              </a:rPr>
              <a:t>Serious reading and spelling difficulties</a:t>
            </a:r>
            <a:endParaRPr lang="en-US" sz="2800" dirty="0">
              <a:latin typeface="Tahoma" pitchFamily="34" charset="0"/>
              <a:cs typeface="Tahoma" pitchFamily="34" charset="0"/>
            </a:endParaRPr>
          </a:p>
        </p:txBody>
      </p:sp>
      <p:sp>
        <p:nvSpPr>
          <p:cNvPr id="20" name="Down Arrow 19"/>
          <p:cNvSpPr/>
          <p:nvPr/>
        </p:nvSpPr>
        <p:spPr>
          <a:xfrm>
            <a:off x="4286248" y="2571744"/>
            <a:ext cx="642942" cy="4286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1" name="Down Arrow 20"/>
          <p:cNvSpPr/>
          <p:nvPr/>
        </p:nvSpPr>
        <p:spPr>
          <a:xfrm>
            <a:off x="4286248" y="3857628"/>
            <a:ext cx="571504" cy="4286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2" name="Down Arrow 21"/>
          <p:cNvSpPr/>
          <p:nvPr/>
        </p:nvSpPr>
        <p:spPr>
          <a:xfrm>
            <a:off x="4214810" y="5643578"/>
            <a:ext cx="642942" cy="4286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3" name="Down Arrow 22"/>
          <p:cNvSpPr/>
          <p:nvPr/>
        </p:nvSpPr>
        <p:spPr>
          <a:xfrm>
            <a:off x="1000100" y="4929198"/>
            <a:ext cx="357190" cy="121444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0-#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0-#ppt_w/2"/>
                                          </p:val>
                                        </p:tav>
                                        <p:tav tm="100000">
                                          <p:val>
                                            <p:strVal val="#ppt_x"/>
                                          </p:val>
                                        </p:tav>
                                      </p:tavLst>
                                    </p:anim>
                                    <p:anim calcmode="lin" valueType="num">
                                      <p:cBhvr additive="base">
                                        <p:cTn id="5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4" grpId="0" animBg="1"/>
      <p:bldP spid="17" grpId="0" animBg="1"/>
      <p:bldP spid="18" grpId="0" animBg="1"/>
      <p:bldP spid="20" grpId="0" animBg="1"/>
      <p:bldP spid="21"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643998" cy="796908"/>
          </a:xfrm>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ln>
                  <a:solidFill>
                    <a:schemeClr val="tx1"/>
                  </a:solidFill>
                </a:ln>
                <a:solidFill>
                  <a:schemeClr val="tx1"/>
                </a:solidFill>
                <a:effectLst>
                  <a:outerShdw blurRad="38100" dist="38100" dir="2700000" algn="tl">
                    <a:srgbClr val="000000">
                      <a:alpha val="43137"/>
                    </a:srgbClr>
                  </a:outerShdw>
                </a:effectLst>
                <a:latin typeface="Tahoma" pitchFamily="34" charset="0"/>
                <a:cs typeface="Tahoma" pitchFamily="34" charset="0"/>
              </a:rPr>
              <a:t>Theoretical framework</a:t>
            </a:r>
            <a:endParaRPr lang="en-US" sz="3600" dirty="0">
              <a:ln>
                <a:solidFill>
                  <a:schemeClr val="tx1"/>
                </a:solidFill>
              </a:ln>
              <a:solidFill>
                <a:schemeClr val="tx1"/>
              </a:solidFill>
              <a:effectLst>
                <a:outerShdw blurRad="38100" dist="38100" dir="2700000" algn="tl">
                  <a:srgbClr val="000000">
                    <a:alpha val="43137"/>
                  </a:srgbClr>
                </a:outerShdw>
              </a:effectLst>
              <a:latin typeface="Tahoma" pitchFamily="34" charset="0"/>
              <a:cs typeface="Tahoma" pitchFamily="34" charset="0"/>
            </a:endParaRPr>
          </a:p>
        </p:txBody>
      </p:sp>
      <p:graphicFrame>
        <p:nvGraphicFramePr>
          <p:cNvPr id="4" name="Content Placeholder 3"/>
          <p:cNvGraphicFramePr>
            <a:graphicFrameLocks noGrp="1"/>
          </p:cNvGraphicFramePr>
          <p:nvPr>
            <p:ph idx="1"/>
          </p:nvPr>
        </p:nvGraphicFramePr>
        <p:xfrm>
          <a:off x="214282" y="1082423"/>
          <a:ext cx="8643998" cy="5414595"/>
        </p:xfrm>
        <a:graphic>
          <a:graphicData uri="http://schemas.openxmlformats.org/drawingml/2006/table">
            <a:tbl>
              <a:tblPr firstRow="1" bandRow="1">
                <a:tableStyleId>{5C22544A-7EE6-4342-B048-85BDC9FD1C3A}</a:tableStyleId>
              </a:tblPr>
              <a:tblGrid>
                <a:gridCol w="1071570"/>
                <a:gridCol w="1214446"/>
                <a:gridCol w="2000264"/>
                <a:gridCol w="2000264"/>
                <a:gridCol w="1214446"/>
                <a:gridCol w="1143008"/>
              </a:tblGrid>
              <a:tr h="1097171">
                <a:tc gridSpan="2">
                  <a:txBody>
                    <a:bodyPr/>
                    <a:lstStyle/>
                    <a:p>
                      <a:pPr algn="ctr"/>
                      <a:endParaRPr lang="nl-BE" sz="1800" b="1" kern="1200" baseline="0" dirty="0" smtClean="0">
                        <a:solidFill>
                          <a:schemeClr val="tx1"/>
                        </a:solidFill>
                        <a:latin typeface="+mn-lt"/>
                        <a:ea typeface="+mn-ea"/>
                        <a:cs typeface="+mn-cs"/>
                      </a:endParaRPr>
                    </a:p>
                    <a:p>
                      <a:pPr algn="ctr"/>
                      <a:r>
                        <a:rPr lang="et-EE" sz="1800" b="1" kern="1200" baseline="0" dirty="0" smtClean="0">
                          <a:solidFill>
                            <a:schemeClr val="tx1"/>
                          </a:solidFill>
                          <a:latin typeface="+mn-lt"/>
                          <a:ea typeface="+mn-ea"/>
                          <a:cs typeface="+mn-cs"/>
                        </a:rPr>
                        <a:t>Print reading</a:t>
                      </a:r>
                      <a:endParaRPr lang="nl-BE" baseline="0" dirty="0">
                        <a:solidFill>
                          <a:schemeClr val="tx1"/>
                        </a:solidFill>
                      </a:endParaRPr>
                    </a:p>
                  </a:txBody>
                  <a:tcPr>
                    <a:solidFill>
                      <a:srgbClr val="92D050">
                        <a:alpha val="44000"/>
                      </a:srgbClr>
                    </a:solidFill>
                  </a:tcPr>
                </a:tc>
                <a:tc hMerge="1">
                  <a:txBody>
                    <a:bodyPr/>
                    <a:lstStyle/>
                    <a:p>
                      <a:endParaRPr lang="nl-BE" dirty="0"/>
                    </a:p>
                  </a:txBody>
                  <a:tcPr/>
                </a:tc>
                <a:tc>
                  <a:txBody>
                    <a:bodyPr/>
                    <a:lstStyle/>
                    <a:p>
                      <a:pPr algn="ctr"/>
                      <a:endParaRPr lang="nl-BE" sz="1800" b="1" kern="1200" baseline="0" dirty="0" smtClean="0">
                        <a:solidFill>
                          <a:schemeClr val="tx1"/>
                        </a:solidFill>
                        <a:latin typeface="+mn-lt"/>
                        <a:ea typeface="+mn-ea"/>
                        <a:cs typeface="+mn-cs"/>
                      </a:endParaRPr>
                    </a:p>
                    <a:p>
                      <a:pPr algn="ctr"/>
                      <a:r>
                        <a:rPr lang="et-EE" sz="1800" b="1" kern="1200" baseline="0" dirty="0" smtClean="0">
                          <a:solidFill>
                            <a:schemeClr val="tx1"/>
                          </a:solidFill>
                          <a:latin typeface="+mn-lt"/>
                          <a:ea typeface="+mn-ea"/>
                          <a:cs typeface="+mn-cs"/>
                        </a:rPr>
                        <a:t>Dyslexia</a:t>
                      </a:r>
                      <a:endParaRPr lang="nl-BE" baseline="0" dirty="0">
                        <a:solidFill>
                          <a:schemeClr val="tx1"/>
                        </a:solidFill>
                      </a:endParaRPr>
                    </a:p>
                  </a:txBody>
                  <a:tcPr>
                    <a:solidFill>
                      <a:schemeClr val="accent6">
                        <a:lumMod val="75000"/>
                        <a:alpha val="40000"/>
                      </a:schemeClr>
                    </a:solidFill>
                  </a:tcPr>
                </a:tc>
                <a:tc>
                  <a:txBody>
                    <a:bodyPr/>
                    <a:lstStyle/>
                    <a:p>
                      <a:pPr algn="ctr"/>
                      <a:endParaRPr lang="nl-BE" sz="1800" b="1" kern="1200" baseline="0" dirty="0" smtClean="0">
                        <a:solidFill>
                          <a:schemeClr val="tx1"/>
                        </a:solidFill>
                        <a:latin typeface="+mn-lt"/>
                        <a:ea typeface="+mn-ea"/>
                        <a:cs typeface="+mn-cs"/>
                      </a:endParaRPr>
                    </a:p>
                    <a:p>
                      <a:pPr algn="ctr"/>
                      <a:r>
                        <a:rPr lang="et-EE" sz="1800" b="1" kern="1200" baseline="0" dirty="0" smtClean="0">
                          <a:solidFill>
                            <a:schemeClr val="tx1"/>
                          </a:solidFill>
                          <a:latin typeface="+mn-lt"/>
                          <a:ea typeface="+mn-ea"/>
                          <a:cs typeface="+mn-cs"/>
                        </a:rPr>
                        <a:t>Problematic </a:t>
                      </a:r>
                      <a:r>
                        <a:rPr lang="nl-BE" sz="1800" b="1" kern="1200" baseline="0" dirty="0" smtClean="0">
                          <a:solidFill>
                            <a:schemeClr val="tx1"/>
                          </a:solidFill>
                          <a:latin typeface="+mn-lt"/>
                          <a:ea typeface="+mn-ea"/>
                          <a:cs typeface="+mn-cs"/>
                        </a:rPr>
                        <a:t>B</a:t>
                      </a:r>
                      <a:r>
                        <a:rPr lang="et-EE" sz="1800" b="1" kern="1200" baseline="0" dirty="0" smtClean="0">
                          <a:solidFill>
                            <a:schemeClr val="tx1"/>
                          </a:solidFill>
                          <a:latin typeface="+mn-lt"/>
                          <a:ea typeface="+mn-ea"/>
                          <a:cs typeface="+mn-cs"/>
                        </a:rPr>
                        <a:t>raille reading</a:t>
                      </a:r>
                      <a:endParaRPr lang="nl-BE" baseline="0" dirty="0">
                        <a:solidFill>
                          <a:schemeClr val="tx1"/>
                        </a:solidFill>
                      </a:endParaRPr>
                    </a:p>
                  </a:txBody>
                  <a:tcPr>
                    <a:solidFill>
                      <a:schemeClr val="accent6">
                        <a:lumMod val="75000"/>
                        <a:alpha val="40000"/>
                      </a:schemeClr>
                    </a:solidFill>
                  </a:tcPr>
                </a:tc>
                <a:tc gridSpan="2">
                  <a:txBody>
                    <a:bodyPr/>
                    <a:lstStyle/>
                    <a:p>
                      <a:pPr algn="ctr"/>
                      <a:endParaRPr lang="nl-BE" sz="1800" b="1" kern="1200" baseline="0" dirty="0" smtClean="0">
                        <a:solidFill>
                          <a:schemeClr val="tx1"/>
                        </a:solidFill>
                        <a:latin typeface="+mn-lt"/>
                        <a:ea typeface="+mn-ea"/>
                        <a:cs typeface="+mn-cs"/>
                      </a:endParaRPr>
                    </a:p>
                    <a:p>
                      <a:pPr algn="ctr"/>
                      <a:r>
                        <a:rPr lang="et-EE" sz="1800" b="1" kern="1200" baseline="0" dirty="0" smtClean="0">
                          <a:solidFill>
                            <a:schemeClr val="tx1"/>
                          </a:solidFill>
                          <a:latin typeface="+mn-lt"/>
                          <a:ea typeface="+mn-ea"/>
                          <a:cs typeface="+mn-cs"/>
                        </a:rPr>
                        <a:t>Braille reading</a:t>
                      </a:r>
                      <a:endParaRPr lang="nl-BE" baseline="0" dirty="0">
                        <a:solidFill>
                          <a:schemeClr val="tx1"/>
                        </a:solidFill>
                      </a:endParaRPr>
                    </a:p>
                  </a:txBody>
                  <a:tcPr>
                    <a:solidFill>
                      <a:srgbClr val="92D050">
                        <a:alpha val="44000"/>
                      </a:srgbClr>
                    </a:solidFill>
                  </a:tcPr>
                </a:tc>
                <a:tc hMerge="1">
                  <a:txBody>
                    <a:bodyPr/>
                    <a:lstStyle/>
                    <a:p>
                      <a:endParaRPr lang="nl-BE" dirty="0"/>
                    </a:p>
                  </a:txBody>
                  <a:tcPr/>
                </a:tc>
              </a:tr>
              <a:tr h="1115457">
                <a:tc>
                  <a:txBody>
                    <a:bodyPr/>
                    <a:lstStyle/>
                    <a:p>
                      <a:pPr algn="ctr"/>
                      <a:r>
                        <a:rPr lang="et-EE" sz="1200" kern="1200" dirty="0" smtClean="0">
                          <a:solidFill>
                            <a:schemeClr val="dk1"/>
                          </a:solidFill>
                          <a:latin typeface="Tahoma" pitchFamily="34" charset="0"/>
                          <a:ea typeface="+mn-ea"/>
                          <a:cs typeface="Tahoma" pitchFamily="34" charset="0"/>
                        </a:rPr>
                        <a:t> </a:t>
                      </a:r>
                      <a:endParaRPr lang="nl-BE" sz="1200" kern="1200" dirty="0" smtClean="0">
                        <a:solidFill>
                          <a:schemeClr val="dk1"/>
                        </a:solidFill>
                        <a:latin typeface="Tahoma" pitchFamily="34" charset="0"/>
                        <a:ea typeface="+mn-ea"/>
                        <a:cs typeface="Tahoma" pitchFamily="34" charset="0"/>
                      </a:endParaRPr>
                    </a:p>
                    <a:p>
                      <a:pPr algn="ctr"/>
                      <a:r>
                        <a:rPr lang="et-EE" sz="1200" b="1" kern="1200" dirty="0" smtClean="0">
                          <a:solidFill>
                            <a:schemeClr val="dk1"/>
                          </a:solidFill>
                          <a:latin typeface="Tahoma" pitchFamily="34" charset="0"/>
                          <a:ea typeface="+mn-ea"/>
                          <a:cs typeface="Tahoma" pitchFamily="34" charset="0"/>
                        </a:rPr>
                        <a:t>Visual</a:t>
                      </a:r>
                      <a:endParaRPr lang="nl-BE" sz="1200" b="1" kern="1200" dirty="0" smtClean="0">
                        <a:solidFill>
                          <a:schemeClr val="dk1"/>
                        </a:solidFill>
                        <a:latin typeface="Tahoma" pitchFamily="34" charset="0"/>
                        <a:ea typeface="+mn-ea"/>
                        <a:cs typeface="Tahoma" pitchFamily="34" charset="0"/>
                      </a:endParaRPr>
                    </a:p>
                    <a:p>
                      <a:pPr algn="ctr"/>
                      <a:r>
                        <a:rPr lang="et-EE" sz="1200" b="1" kern="1200" dirty="0" smtClean="0">
                          <a:solidFill>
                            <a:schemeClr val="dk1"/>
                          </a:solidFill>
                          <a:latin typeface="Tahoma" pitchFamily="34" charset="0"/>
                          <a:ea typeface="+mn-ea"/>
                          <a:cs typeface="Tahoma" pitchFamily="34" charset="0"/>
                        </a:rPr>
                        <a:t>processing</a:t>
                      </a:r>
                      <a:endParaRPr lang="nl-BE" sz="1200" b="1" dirty="0">
                        <a:latin typeface="Tahoma" pitchFamily="34" charset="0"/>
                        <a:cs typeface="Tahoma" pitchFamily="34" charset="0"/>
                      </a:endParaRPr>
                    </a:p>
                  </a:txBody>
                  <a:tcPr>
                    <a:solidFill>
                      <a:schemeClr val="bg1"/>
                    </a:solidFill>
                  </a:tcPr>
                </a:tc>
                <a:tc>
                  <a:txBody>
                    <a:bodyPr/>
                    <a:lstStyle/>
                    <a:p>
                      <a:pPr algn="ctr"/>
                      <a:endParaRPr lang="nl-BE" sz="1200" kern="1200" dirty="0" smtClean="0">
                        <a:solidFill>
                          <a:schemeClr val="dk1"/>
                        </a:solidFill>
                        <a:latin typeface="Tahoma" pitchFamily="34" charset="0"/>
                        <a:ea typeface="+mn-ea"/>
                        <a:cs typeface="Tahoma" pitchFamily="34" charset="0"/>
                      </a:endParaRPr>
                    </a:p>
                    <a:p>
                      <a:pPr algn="ctr"/>
                      <a:r>
                        <a:rPr lang="et-EE" sz="1200" b="1" kern="1200" dirty="0" smtClean="0">
                          <a:solidFill>
                            <a:schemeClr val="dk1"/>
                          </a:solidFill>
                          <a:latin typeface="Tahoma" pitchFamily="34" charset="0"/>
                          <a:ea typeface="+mn-ea"/>
                          <a:cs typeface="Tahoma" pitchFamily="34" charset="0"/>
                        </a:rPr>
                        <a:t>Auditory</a:t>
                      </a:r>
                      <a:endParaRPr lang="nl-BE" sz="1200" b="1" kern="1200" dirty="0" smtClean="0">
                        <a:solidFill>
                          <a:schemeClr val="dk1"/>
                        </a:solidFill>
                        <a:latin typeface="Tahoma" pitchFamily="34" charset="0"/>
                        <a:ea typeface="+mn-ea"/>
                        <a:cs typeface="Tahoma" pitchFamily="34" charset="0"/>
                      </a:endParaRPr>
                    </a:p>
                    <a:p>
                      <a:pPr algn="ctr"/>
                      <a:r>
                        <a:rPr lang="et-EE" sz="1200" b="1" kern="1200" dirty="0" smtClean="0">
                          <a:solidFill>
                            <a:schemeClr val="dk1"/>
                          </a:solidFill>
                          <a:latin typeface="Tahoma" pitchFamily="34" charset="0"/>
                          <a:ea typeface="+mn-ea"/>
                          <a:cs typeface="Tahoma" pitchFamily="34" charset="0"/>
                        </a:rPr>
                        <a:t>processing</a:t>
                      </a:r>
                      <a:endParaRPr lang="nl-BE" sz="1200" b="1" kern="1200" dirty="0" smtClean="0">
                        <a:solidFill>
                          <a:schemeClr val="dk1"/>
                        </a:solidFill>
                        <a:latin typeface="Tahoma" pitchFamily="34" charset="0"/>
                        <a:ea typeface="+mn-ea"/>
                        <a:cs typeface="Tahoma" pitchFamily="34" charset="0"/>
                      </a:endParaRPr>
                    </a:p>
                    <a:p>
                      <a:pPr algn="ctr"/>
                      <a:endParaRPr lang="nl-BE" sz="1200" dirty="0">
                        <a:latin typeface="Tahoma" pitchFamily="34" charset="0"/>
                        <a:cs typeface="Tahoma" pitchFamily="34" charset="0"/>
                      </a:endParaRPr>
                    </a:p>
                  </a:txBody>
                  <a:tcPr>
                    <a:solidFill>
                      <a:schemeClr val="bg1"/>
                    </a:solidFill>
                  </a:tcPr>
                </a:tc>
                <a:tc>
                  <a:txBody>
                    <a:bodyPr/>
                    <a:lstStyle/>
                    <a:p>
                      <a:pPr algn="ctr"/>
                      <a:endParaRPr lang="en-US" sz="1100" kern="1200" baseline="0" noProof="0" dirty="0" smtClean="0">
                        <a:solidFill>
                          <a:schemeClr val="dk1"/>
                        </a:solidFill>
                        <a:latin typeface="+mn-lt"/>
                        <a:ea typeface="+mn-ea"/>
                        <a:cs typeface="+mn-cs"/>
                      </a:endParaRPr>
                    </a:p>
                    <a:p>
                      <a:pPr algn="ctr"/>
                      <a:r>
                        <a:rPr lang="en-US" sz="1200" b="1" kern="1200" baseline="0" noProof="0" dirty="0" smtClean="0">
                          <a:solidFill>
                            <a:schemeClr val="dk1"/>
                          </a:solidFill>
                          <a:latin typeface="Tahoma" pitchFamily="34" charset="0"/>
                          <a:ea typeface="+mn-ea"/>
                          <a:cs typeface="Tahoma" pitchFamily="34" charset="0"/>
                        </a:rPr>
                        <a:t>Temporal auditory, visual and tactual processing affected</a:t>
                      </a:r>
                      <a:endParaRPr lang="en-US" sz="1200" b="1" noProof="0" dirty="0">
                        <a:latin typeface="Tahoma" pitchFamily="34" charset="0"/>
                        <a:cs typeface="Tahoma" pitchFamily="34" charset="0"/>
                      </a:endParaRPr>
                    </a:p>
                  </a:txBody>
                  <a:tcPr>
                    <a:solidFill>
                      <a:schemeClr val="bg1"/>
                    </a:solidFill>
                  </a:tcPr>
                </a:tc>
                <a:tc>
                  <a:txBody>
                    <a:bodyPr/>
                    <a:lstStyle/>
                    <a:p>
                      <a:pPr algn="ctr"/>
                      <a:endParaRPr lang="nl-BE" sz="1100" kern="1200" dirty="0" smtClean="0">
                        <a:solidFill>
                          <a:schemeClr val="dk1"/>
                        </a:solidFill>
                        <a:latin typeface="+mn-lt"/>
                        <a:ea typeface="+mn-ea"/>
                        <a:cs typeface="+mn-cs"/>
                      </a:endParaRPr>
                    </a:p>
                    <a:p>
                      <a:pPr algn="ctr"/>
                      <a:r>
                        <a:rPr lang="et-EE" sz="3200" b="1" kern="1200" dirty="0" smtClean="0">
                          <a:solidFill>
                            <a:schemeClr val="dk1"/>
                          </a:solidFill>
                          <a:latin typeface="Tahoma" pitchFamily="34" charset="0"/>
                          <a:ea typeface="+mn-ea"/>
                          <a:cs typeface="Tahoma" pitchFamily="34" charset="0"/>
                        </a:rPr>
                        <a:t>?</a:t>
                      </a:r>
                      <a:endParaRPr lang="nl-BE" sz="3200" b="1" kern="1200" dirty="0" smtClean="0">
                        <a:solidFill>
                          <a:schemeClr val="dk1"/>
                        </a:solidFill>
                        <a:latin typeface="Tahoma" pitchFamily="34" charset="0"/>
                        <a:ea typeface="+mn-ea"/>
                        <a:cs typeface="Tahoma" pitchFamily="34" charset="0"/>
                      </a:endParaRPr>
                    </a:p>
                  </a:txBody>
                  <a:tcPr>
                    <a:solidFill>
                      <a:schemeClr val="bg1"/>
                    </a:solidFill>
                  </a:tcPr>
                </a:tc>
                <a:tc>
                  <a:txBody>
                    <a:bodyPr/>
                    <a:lstStyle/>
                    <a:p>
                      <a:pPr algn="ctr"/>
                      <a:endParaRPr lang="nl-BE" sz="1200" kern="1200" dirty="0" smtClean="0">
                        <a:solidFill>
                          <a:schemeClr val="dk1"/>
                        </a:solidFill>
                        <a:latin typeface="Tahoma" pitchFamily="34" charset="0"/>
                        <a:ea typeface="+mn-ea"/>
                        <a:cs typeface="Tahoma" pitchFamily="34" charset="0"/>
                      </a:endParaRPr>
                    </a:p>
                    <a:p>
                      <a:pPr algn="ctr"/>
                      <a:r>
                        <a:rPr lang="et-EE" sz="1200" b="1" kern="1200" dirty="0" smtClean="0">
                          <a:solidFill>
                            <a:schemeClr val="dk1"/>
                          </a:solidFill>
                          <a:latin typeface="Tahoma" pitchFamily="34" charset="0"/>
                          <a:ea typeface="+mn-ea"/>
                          <a:cs typeface="Tahoma" pitchFamily="34" charset="0"/>
                        </a:rPr>
                        <a:t>Auditory</a:t>
                      </a:r>
                      <a:endParaRPr lang="nl-BE" sz="1200" b="1" kern="1200" dirty="0" smtClean="0">
                        <a:solidFill>
                          <a:schemeClr val="dk1"/>
                        </a:solidFill>
                        <a:latin typeface="Tahoma" pitchFamily="34" charset="0"/>
                        <a:ea typeface="+mn-ea"/>
                        <a:cs typeface="Tahoma" pitchFamily="34" charset="0"/>
                      </a:endParaRPr>
                    </a:p>
                    <a:p>
                      <a:pPr algn="ctr"/>
                      <a:r>
                        <a:rPr lang="et-EE" sz="1200" b="1" kern="1200" dirty="0" smtClean="0">
                          <a:solidFill>
                            <a:schemeClr val="dk1"/>
                          </a:solidFill>
                          <a:latin typeface="Tahoma" pitchFamily="34" charset="0"/>
                          <a:ea typeface="+mn-ea"/>
                          <a:cs typeface="Tahoma" pitchFamily="34" charset="0"/>
                        </a:rPr>
                        <a:t>processing</a:t>
                      </a:r>
                      <a:endParaRPr lang="nl-BE" sz="1200" b="1" kern="1200" dirty="0" smtClean="0">
                        <a:solidFill>
                          <a:schemeClr val="dk1"/>
                        </a:solidFill>
                        <a:latin typeface="Tahoma" pitchFamily="34" charset="0"/>
                        <a:ea typeface="+mn-ea"/>
                        <a:cs typeface="Tahoma" pitchFamily="34" charset="0"/>
                      </a:endParaRPr>
                    </a:p>
                    <a:p>
                      <a:pPr algn="ctr"/>
                      <a:r>
                        <a:rPr lang="nl-BE" sz="1800" b="1" dirty="0" smtClean="0">
                          <a:latin typeface="Tahoma" pitchFamily="34" charset="0"/>
                          <a:cs typeface="Tahoma" pitchFamily="34" charset="0"/>
                        </a:rPr>
                        <a:t>?</a:t>
                      </a:r>
                      <a:endParaRPr lang="nl-BE" sz="1800" b="1" dirty="0">
                        <a:latin typeface="Tahoma" pitchFamily="34" charset="0"/>
                        <a:cs typeface="Tahoma" pitchFamily="34" charset="0"/>
                      </a:endParaRPr>
                    </a:p>
                  </a:txBody>
                  <a:tcPr>
                    <a:solidFill>
                      <a:schemeClr val="bg1"/>
                    </a:solidFill>
                  </a:tcPr>
                </a:tc>
                <a:tc>
                  <a:txBody>
                    <a:bodyPr/>
                    <a:lstStyle/>
                    <a:p>
                      <a:pPr algn="ctr"/>
                      <a:endParaRPr lang="nl-BE" sz="1200" kern="1200" dirty="0" smtClean="0">
                        <a:solidFill>
                          <a:schemeClr val="dk1"/>
                        </a:solidFill>
                        <a:latin typeface="Tahoma" pitchFamily="34" charset="0"/>
                        <a:ea typeface="+mn-ea"/>
                        <a:cs typeface="Tahoma" pitchFamily="34" charset="0"/>
                      </a:endParaRPr>
                    </a:p>
                    <a:p>
                      <a:pPr algn="ctr"/>
                      <a:r>
                        <a:rPr lang="et-EE" sz="1200" b="1" kern="1200" dirty="0" smtClean="0">
                          <a:solidFill>
                            <a:schemeClr val="dk1"/>
                          </a:solidFill>
                          <a:latin typeface="Tahoma" pitchFamily="34" charset="0"/>
                          <a:ea typeface="+mn-ea"/>
                          <a:cs typeface="Tahoma" pitchFamily="34" charset="0"/>
                        </a:rPr>
                        <a:t>Tactual</a:t>
                      </a:r>
                      <a:endParaRPr lang="nl-BE" sz="1200" b="1" kern="1200" dirty="0" smtClean="0">
                        <a:solidFill>
                          <a:schemeClr val="dk1"/>
                        </a:solidFill>
                        <a:latin typeface="Tahoma" pitchFamily="34" charset="0"/>
                        <a:ea typeface="+mn-ea"/>
                        <a:cs typeface="Tahoma" pitchFamily="34" charset="0"/>
                      </a:endParaRPr>
                    </a:p>
                    <a:p>
                      <a:pPr algn="ctr"/>
                      <a:r>
                        <a:rPr lang="et-EE" sz="1200" b="1" kern="1200" dirty="0" smtClean="0">
                          <a:solidFill>
                            <a:schemeClr val="dk1"/>
                          </a:solidFill>
                          <a:latin typeface="Tahoma" pitchFamily="34" charset="0"/>
                          <a:ea typeface="+mn-ea"/>
                          <a:cs typeface="Tahoma" pitchFamily="34" charset="0"/>
                        </a:rPr>
                        <a:t>Processing</a:t>
                      </a:r>
                      <a:endParaRPr lang="nl-BE" sz="1200" b="1" kern="1200" dirty="0" smtClean="0">
                        <a:solidFill>
                          <a:schemeClr val="dk1"/>
                        </a:solidFill>
                        <a:latin typeface="Tahoma" pitchFamily="34" charset="0"/>
                        <a:ea typeface="+mn-ea"/>
                        <a:cs typeface="Tahoma" pitchFamily="34" charset="0"/>
                      </a:endParaRPr>
                    </a:p>
                    <a:p>
                      <a:pPr algn="ctr"/>
                      <a:r>
                        <a:rPr lang="nl-BE" sz="1800" b="1" kern="1200" dirty="0" smtClean="0">
                          <a:solidFill>
                            <a:schemeClr val="dk1"/>
                          </a:solidFill>
                          <a:latin typeface="Tahoma" pitchFamily="34" charset="0"/>
                          <a:ea typeface="+mn-ea"/>
                          <a:cs typeface="Tahoma" pitchFamily="34" charset="0"/>
                        </a:rPr>
                        <a:t>?</a:t>
                      </a:r>
                      <a:endParaRPr lang="nl-BE" sz="1800" b="1" dirty="0">
                        <a:latin typeface="Tahoma" pitchFamily="34" charset="0"/>
                        <a:cs typeface="Tahoma" pitchFamily="34" charset="0"/>
                      </a:endParaRPr>
                    </a:p>
                  </a:txBody>
                  <a:tcPr>
                    <a:solidFill>
                      <a:schemeClr val="bg1"/>
                    </a:solidFill>
                  </a:tcPr>
                </a:tc>
              </a:tr>
              <a:tr h="914308">
                <a:tc rowSpan="2">
                  <a:txBody>
                    <a:bodyPr/>
                    <a:lstStyle/>
                    <a:p>
                      <a:pPr algn="ctr"/>
                      <a:endParaRPr lang="nl-BE" sz="1100" kern="1200" dirty="0" smtClean="0">
                        <a:solidFill>
                          <a:schemeClr val="dk1"/>
                        </a:solidFill>
                        <a:latin typeface="Tahoma" pitchFamily="34" charset="0"/>
                        <a:ea typeface="+mn-ea"/>
                        <a:cs typeface="Tahoma" pitchFamily="34" charset="0"/>
                      </a:endParaRPr>
                    </a:p>
                    <a:p>
                      <a:pPr algn="ctr"/>
                      <a:r>
                        <a:rPr lang="en-US" sz="1200" b="1" kern="1200" noProof="0" dirty="0" smtClean="0">
                          <a:solidFill>
                            <a:schemeClr val="dk1"/>
                          </a:solidFill>
                          <a:latin typeface="Tahoma" pitchFamily="34" charset="0"/>
                          <a:ea typeface="+mn-ea"/>
                          <a:cs typeface="Tahoma" pitchFamily="34" charset="0"/>
                        </a:rPr>
                        <a:t>Ortho-graphic</a:t>
                      </a:r>
                      <a:r>
                        <a:rPr lang="en-US" sz="1200" b="1" kern="1200" baseline="0" noProof="0" dirty="0" smtClean="0">
                          <a:solidFill>
                            <a:schemeClr val="dk1"/>
                          </a:solidFill>
                          <a:latin typeface="Tahoma" pitchFamily="34" charset="0"/>
                          <a:ea typeface="+mn-ea"/>
                          <a:cs typeface="Tahoma" pitchFamily="34" charset="0"/>
                        </a:rPr>
                        <a:t> ability</a:t>
                      </a:r>
                      <a:endParaRPr lang="en-US" sz="1200" b="1" noProof="0" dirty="0">
                        <a:latin typeface="Tahoma" pitchFamily="34" charset="0"/>
                        <a:cs typeface="Tahoma" pitchFamily="34" charset="0"/>
                      </a:endParaRPr>
                    </a:p>
                  </a:txBody>
                  <a:tcPr>
                    <a:solidFill>
                      <a:schemeClr val="bg1">
                        <a:lumMod val="85000"/>
                      </a:schemeClr>
                    </a:solidFill>
                  </a:tcPr>
                </a:tc>
                <a:tc>
                  <a:txBody>
                    <a:bodyPr/>
                    <a:lstStyle/>
                    <a:p>
                      <a:pPr algn="ctr"/>
                      <a:r>
                        <a:rPr lang="et-EE" sz="1100" kern="1200" dirty="0" smtClean="0">
                          <a:solidFill>
                            <a:schemeClr val="dk1"/>
                          </a:solidFill>
                          <a:latin typeface="Tahoma" pitchFamily="34" charset="0"/>
                          <a:ea typeface="+mn-ea"/>
                          <a:cs typeface="Tahoma" pitchFamily="34" charset="0"/>
                        </a:rPr>
                        <a:t> </a:t>
                      </a:r>
                      <a:endParaRPr lang="nl-BE" sz="1100" kern="1200" dirty="0" smtClean="0">
                        <a:solidFill>
                          <a:schemeClr val="dk1"/>
                        </a:solidFill>
                        <a:latin typeface="Tahoma" pitchFamily="34" charset="0"/>
                        <a:ea typeface="+mn-ea"/>
                        <a:cs typeface="Tahoma" pitchFamily="34" charset="0"/>
                      </a:endParaRPr>
                    </a:p>
                    <a:p>
                      <a:pPr algn="ctr"/>
                      <a:r>
                        <a:rPr lang="et-EE" sz="1200" b="1" kern="1200" dirty="0" smtClean="0">
                          <a:solidFill>
                            <a:schemeClr val="dk1"/>
                          </a:solidFill>
                          <a:latin typeface="Tahoma" pitchFamily="34" charset="0"/>
                          <a:ea typeface="+mn-ea"/>
                          <a:cs typeface="Tahoma" pitchFamily="34" charset="0"/>
                        </a:rPr>
                        <a:t>Speech </a:t>
                      </a:r>
                      <a:endParaRPr lang="nl-BE" sz="1200" b="1" kern="1200" dirty="0" smtClean="0">
                        <a:solidFill>
                          <a:schemeClr val="dk1"/>
                        </a:solidFill>
                        <a:latin typeface="Tahoma" pitchFamily="34" charset="0"/>
                        <a:ea typeface="+mn-ea"/>
                        <a:cs typeface="Tahoma" pitchFamily="34" charset="0"/>
                      </a:endParaRPr>
                    </a:p>
                    <a:p>
                      <a:pPr algn="ctr"/>
                      <a:r>
                        <a:rPr lang="et-EE" sz="1200" b="1" kern="1200" dirty="0" smtClean="0">
                          <a:solidFill>
                            <a:schemeClr val="dk1"/>
                          </a:solidFill>
                          <a:latin typeface="Tahoma" pitchFamily="34" charset="0"/>
                          <a:ea typeface="+mn-ea"/>
                          <a:cs typeface="Tahoma" pitchFamily="34" charset="0"/>
                        </a:rPr>
                        <a:t>perception</a:t>
                      </a:r>
                      <a:endParaRPr lang="nl-BE" sz="1200" b="1" kern="1200" dirty="0" smtClean="0">
                        <a:solidFill>
                          <a:schemeClr val="dk1"/>
                        </a:solidFill>
                        <a:latin typeface="Tahoma" pitchFamily="34" charset="0"/>
                        <a:ea typeface="+mn-ea"/>
                        <a:cs typeface="Tahoma" pitchFamily="34" charset="0"/>
                      </a:endParaRPr>
                    </a:p>
                    <a:p>
                      <a:pPr algn="ctr"/>
                      <a:endParaRPr lang="nl-BE" sz="1100" dirty="0">
                        <a:latin typeface="Tahoma" pitchFamily="34" charset="0"/>
                        <a:cs typeface="Tahoma" pitchFamily="34" charset="0"/>
                      </a:endParaRPr>
                    </a:p>
                  </a:txBody>
                  <a:tcPr>
                    <a:solidFill>
                      <a:schemeClr val="bg1">
                        <a:lumMod val="85000"/>
                      </a:schemeClr>
                    </a:solidFill>
                  </a:tcPr>
                </a:tc>
                <a:tc>
                  <a:txBody>
                    <a:bodyPr/>
                    <a:lstStyle/>
                    <a:p>
                      <a:pPr algn="ctr">
                        <a:spcAft>
                          <a:spcPts val="0"/>
                        </a:spcAft>
                      </a:pPr>
                      <a:endParaRPr lang="nl-BE" sz="1100" dirty="0" smtClean="0">
                        <a:latin typeface="Times New Roman"/>
                        <a:ea typeface="Calibri"/>
                        <a:cs typeface="Times New Roman"/>
                      </a:endParaRPr>
                    </a:p>
                    <a:p>
                      <a:pPr algn="ctr">
                        <a:spcAft>
                          <a:spcPts val="0"/>
                        </a:spcAft>
                      </a:pPr>
                      <a:r>
                        <a:rPr lang="et-EE" sz="1200" b="1" dirty="0" smtClean="0">
                          <a:latin typeface="Tahoma" pitchFamily="34" charset="0"/>
                          <a:ea typeface="Calibri"/>
                          <a:cs typeface="Tahoma" pitchFamily="34" charset="0"/>
                        </a:rPr>
                        <a:t>Subtle </a:t>
                      </a:r>
                      <a:r>
                        <a:rPr lang="et-EE" sz="1200" b="1" dirty="0">
                          <a:latin typeface="Tahoma" pitchFamily="34" charset="0"/>
                          <a:ea typeface="Calibri"/>
                          <a:cs typeface="Tahoma" pitchFamily="34" charset="0"/>
                        </a:rPr>
                        <a:t>speech perception problems</a:t>
                      </a:r>
                      <a:endParaRPr lang="nl-BE" sz="1200" b="1" dirty="0">
                        <a:latin typeface="Tahoma" pitchFamily="34" charset="0"/>
                        <a:ea typeface="Calibri"/>
                        <a:cs typeface="Tahoma" pitchFamily="34" charset="0"/>
                      </a:endParaRPr>
                    </a:p>
                    <a:p>
                      <a:pPr algn="ctr">
                        <a:spcAft>
                          <a:spcPts val="0"/>
                        </a:spcAft>
                      </a:pPr>
                      <a:endParaRPr lang="nl-BE" sz="1100" dirty="0">
                        <a:latin typeface="Times New Roman"/>
                        <a:ea typeface="Calibri"/>
                        <a:cs typeface="Times New Roman"/>
                      </a:endParaRPr>
                    </a:p>
                  </a:txBody>
                  <a:tcPr marL="68580" marR="68580" marT="0" marB="0">
                    <a:solidFill>
                      <a:schemeClr val="bg1">
                        <a:lumMod val="85000"/>
                      </a:schemeClr>
                    </a:solidFill>
                  </a:tcPr>
                </a:tc>
                <a:tc>
                  <a:txBody>
                    <a:bodyPr/>
                    <a:lstStyle/>
                    <a:p>
                      <a:pPr algn="ctr"/>
                      <a:endParaRPr lang="nl-BE" sz="1100" dirty="0" smtClean="0"/>
                    </a:p>
                    <a:p>
                      <a:pPr algn="ctr"/>
                      <a:r>
                        <a:rPr lang="nl-BE" sz="3200" b="1" dirty="0" smtClean="0">
                          <a:latin typeface="Tahoma" pitchFamily="34" charset="0"/>
                          <a:cs typeface="Tahoma" pitchFamily="34" charset="0"/>
                        </a:rPr>
                        <a:t>?</a:t>
                      </a:r>
                      <a:endParaRPr lang="nl-BE" sz="3200" b="1" dirty="0">
                        <a:latin typeface="Tahoma" pitchFamily="34" charset="0"/>
                        <a:cs typeface="Tahoma" pitchFamily="34" charset="0"/>
                      </a:endParaRPr>
                    </a:p>
                  </a:txBody>
                  <a:tcPr>
                    <a:solidFill>
                      <a:schemeClr val="bg1">
                        <a:lumMod val="85000"/>
                      </a:schemeClr>
                    </a:solidFill>
                  </a:tcPr>
                </a:tc>
                <a:tc>
                  <a:txBody>
                    <a:bodyPr/>
                    <a:lstStyle/>
                    <a:p>
                      <a:pPr algn="ctr"/>
                      <a:r>
                        <a:rPr lang="et-EE" sz="1200" b="1" kern="1200" dirty="0" smtClean="0">
                          <a:solidFill>
                            <a:schemeClr val="dk1"/>
                          </a:solidFill>
                          <a:latin typeface="Tahoma" pitchFamily="34" charset="0"/>
                          <a:ea typeface="+mn-ea"/>
                          <a:cs typeface="Tahoma" pitchFamily="34" charset="0"/>
                        </a:rPr>
                        <a:t>Speech </a:t>
                      </a:r>
                      <a:endParaRPr lang="nl-BE" sz="1200" b="1" kern="1200" dirty="0" smtClean="0">
                        <a:solidFill>
                          <a:schemeClr val="dk1"/>
                        </a:solidFill>
                        <a:latin typeface="Tahoma" pitchFamily="34" charset="0"/>
                        <a:ea typeface="+mn-ea"/>
                        <a:cs typeface="Tahoma" pitchFamily="34" charset="0"/>
                      </a:endParaRPr>
                    </a:p>
                    <a:p>
                      <a:pPr algn="ctr"/>
                      <a:r>
                        <a:rPr lang="et-EE" sz="1200" b="1" kern="1200" dirty="0" smtClean="0">
                          <a:solidFill>
                            <a:schemeClr val="dk1"/>
                          </a:solidFill>
                          <a:latin typeface="Tahoma" pitchFamily="34" charset="0"/>
                          <a:ea typeface="+mn-ea"/>
                          <a:cs typeface="Tahoma" pitchFamily="34" charset="0"/>
                        </a:rPr>
                        <a:t>perception</a:t>
                      </a:r>
                      <a:endParaRPr lang="nl-BE" sz="1200" b="1" kern="1200" dirty="0" smtClean="0">
                        <a:solidFill>
                          <a:schemeClr val="dk1"/>
                        </a:solidFill>
                        <a:latin typeface="Tahoma" pitchFamily="34" charset="0"/>
                        <a:ea typeface="+mn-ea"/>
                        <a:cs typeface="Tahoma" pitchFamily="34" charset="0"/>
                      </a:endParaRPr>
                    </a:p>
                    <a:p>
                      <a:pPr algn="ctr"/>
                      <a:r>
                        <a:rPr lang="nl-BE" sz="1800" b="1" dirty="0" smtClean="0">
                          <a:latin typeface="Tahoma" pitchFamily="34" charset="0"/>
                          <a:cs typeface="Tahoma" pitchFamily="34" charset="0"/>
                        </a:rPr>
                        <a:t>?</a:t>
                      </a:r>
                      <a:endParaRPr lang="nl-BE" sz="1800" b="1" dirty="0">
                        <a:latin typeface="Tahoma" pitchFamily="34" charset="0"/>
                        <a:cs typeface="Tahoma" pitchFamily="34" charset="0"/>
                      </a:endParaRPr>
                    </a:p>
                  </a:txBody>
                  <a:tcPr>
                    <a:solidFill>
                      <a:schemeClr val="bg1">
                        <a:lumMod val="85000"/>
                      </a:schemeClr>
                    </a:solidFill>
                  </a:tcPr>
                </a:tc>
                <a:tc rowSpan="2">
                  <a:txBody>
                    <a:bodyPr/>
                    <a:lstStyle/>
                    <a:p>
                      <a:pPr algn="ctr"/>
                      <a:r>
                        <a:rPr lang="en-US" sz="1200" b="1" kern="1200" noProof="0" dirty="0" smtClean="0">
                          <a:solidFill>
                            <a:schemeClr val="dk1"/>
                          </a:solidFill>
                          <a:latin typeface="Tahoma" pitchFamily="34" charset="0"/>
                          <a:ea typeface="+mn-ea"/>
                          <a:cs typeface="Tahoma" pitchFamily="34" charset="0"/>
                        </a:rPr>
                        <a:t>Ortho-graphic</a:t>
                      </a:r>
                      <a:r>
                        <a:rPr lang="en-US" sz="1200" b="1" kern="1200" baseline="0" noProof="0" dirty="0" smtClean="0">
                          <a:solidFill>
                            <a:schemeClr val="dk1"/>
                          </a:solidFill>
                          <a:latin typeface="Tahoma" pitchFamily="34" charset="0"/>
                          <a:ea typeface="+mn-ea"/>
                          <a:cs typeface="Tahoma" pitchFamily="34" charset="0"/>
                        </a:rPr>
                        <a:t> ability</a:t>
                      </a:r>
                    </a:p>
                    <a:p>
                      <a:pPr algn="ctr"/>
                      <a:r>
                        <a:rPr lang="en-US" sz="1800" b="1" kern="1200" baseline="0" noProof="0" dirty="0" smtClean="0">
                          <a:solidFill>
                            <a:schemeClr val="dk1"/>
                          </a:solidFill>
                          <a:latin typeface="Tahoma" pitchFamily="34" charset="0"/>
                          <a:ea typeface="+mn-ea"/>
                          <a:cs typeface="Tahoma" pitchFamily="34" charset="0"/>
                        </a:rPr>
                        <a:t>?</a:t>
                      </a:r>
                      <a:endParaRPr lang="en-US" sz="1800" b="1" noProof="0" dirty="0">
                        <a:latin typeface="Tahoma" pitchFamily="34" charset="0"/>
                        <a:cs typeface="Tahoma" pitchFamily="34" charset="0"/>
                      </a:endParaRPr>
                    </a:p>
                  </a:txBody>
                  <a:tcPr>
                    <a:solidFill>
                      <a:schemeClr val="bg1">
                        <a:lumMod val="85000"/>
                      </a:schemeClr>
                    </a:solidFill>
                  </a:tcPr>
                </a:tc>
              </a:tr>
              <a:tr h="1434219">
                <a:tc vMerge="1">
                  <a:txBody>
                    <a:bodyPr/>
                    <a:lstStyle/>
                    <a:p>
                      <a:endParaRPr lang="nl-BE" sz="1100" dirty="0"/>
                    </a:p>
                  </a:txBody>
                  <a:tcPr/>
                </a:tc>
                <a:tc>
                  <a:txBody>
                    <a:bodyPr/>
                    <a:lstStyle/>
                    <a:p>
                      <a:pPr algn="ctr"/>
                      <a:r>
                        <a:rPr lang="et-EE" sz="1200" b="1" kern="1200" dirty="0" smtClean="0">
                          <a:solidFill>
                            <a:schemeClr val="dk1"/>
                          </a:solidFill>
                          <a:latin typeface="Tahoma" pitchFamily="34" charset="0"/>
                          <a:ea typeface="+mn-ea"/>
                          <a:cs typeface="Tahoma" pitchFamily="34" charset="0"/>
                        </a:rPr>
                        <a:t>Phonological processing:</a:t>
                      </a:r>
                      <a:endParaRPr lang="nl-BE" sz="1200" b="1" kern="1200" dirty="0" smtClean="0">
                        <a:solidFill>
                          <a:schemeClr val="dk1"/>
                        </a:solidFill>
                        <a:latin typeface="Tahoma" pitchFamily="34" charset="0"/>
                        <a:ea typeface="+mn-ea"/>
                        <a:cs typeface="Tahoma" pitchFamily="34" charset="0"/>
                      </a:endParaRPr>
                    </a:p>
                    <a:p>
                      <a:pPr algn="ctr">
                        <a:buFontTx/>
                        <a:buChar char="-"/>
                      </a:pPr>
                      <a:r>
                        <a:rPr lang="et-EE" sz="1200" b="1" kern="1200" dirty="0" smtClean="0">
                          <a:solidFill>
                            <a:schemeClr val="dk1"/>
                          </a:solidFill>
                          <a:latin typeface="Tahoma" pitchFamily="34" charset="0"/>
                          <a:ea typeface="+mn-ea"/>
                          <a:cs typeface="Tahoma" pitchFamily="34" charset="0"/>
                        </a:rPr>
                        <a:t>PA</a:t>
                      </a:r>
                      <a:endParaRPr lang="nl-BE" sz="1200" b="1" kern="1200" dirty="0" smtClean="0">
                        <a:solidFill>
                          <a:schemeClr val="dk1"/>
                        </a:solidFill>
                        <a:latin typeface="Tahoma" pitchFamily="34" charset="0"/>
                        <a:ea typeface="+mn-ea"/>
                        <a:cs typeface="Tahoma" pitchFamily="34" charset="0"/>
                      </a:endParaRPr>
                    </a:p>
                    <a:p>
                      <a:pPr algn="ctr">
                        <a:buFontTx/>
                        <a:buChar char="-"/>
                      </a:pPr>
                      <a:r>
                        <a:rPr lang="nl-BE" sz="1200" b="1" kern="1200" dirty="0" smtClean="0">
                          <a:solidFill>
                            <a:schemeClr val="dk1"/>
                          </a:solidFill>
                          <a:latin typeface="Tahoma" pitchFamily="34" charset="0"/>
                          <a:ea typeface="+mn-ea"/>
                          <a:cs typeface="Tahoma" pitchFamily="34" charset="0"/>
                        </a:rPr>
                        <a:t> </a:t>
                      </a:r>
                      <a:r>
                        <a:rPr lang="et-EE" sz="1200" b="1" kern="1200" dirty="0" smtClean="0">
                          <a:solidFill>
                            <a:schemeClr val="dk1"/>
                          </a:solidFill>
                          <a:latin typeface="Tahoma" pitchFamily="34" charset="0"/>
                          <a:ea typeface="+mn-ea"/>
                          <a:cs typeface="Tahoma" pitchFamily="34" charset="0"/>
                        </a:rPr>
                        <a:t>VSTM</a:t>
                      </a:r>
                      <a:endParaRPr lang="nl-BE" sz="1200" b="1" kern="1200" dirty="0" smtClean="0">
                        <a:solidFill>
                          <a:schemeClr val="dk1"/>
                        </a:solidFill>
                        <a:latin typeface="Tahoma" pitchFamily="34" charset="0"/>
                        <a:ea typeface="+mn-ea"/>
                        <a:cs typeface="Tahoma" pitchFamily="34" charset="0"/>
                      </a:endParaRPr>
                    </a:p>
                    <a:p>
                      <a:pPr algn="ctr">
                        <a:buFontTx/>
                        <a:buChar char="-"/>
                      </a:pPr>
                      <a:r>
                        <a:rPr lang="et-EE" sz="1200" b="1" kern="1200" dirty="0" smtClean="0">
                          <a:solidFill>
                            <a:schemeClr val="dk1"/>
                          </a:solidFill>
                          <a:latin typeface="Tahoma" pitchFamily="34" charset="0"/>
                          <a:ea typeface="+mn-ea"/>
                          <a:cs typeface="Tahoma" pitchFamily="34" charset="0"/>
                        </a:rPr>
                        <a:t> </a:t>
                      </a:r>
                      <a:r>
                        <a:rPr lang="nl-BE" sz="1200" b="1" kern="1200" dirty="0" smtClean="0">
                          <a:solidFill>
                            <a:schemeClr val="dk1"/>
                          </a:solidFill>
                          <a:latin typeface="Tahoma" pitchFamily="34" charset="0"/>
                          <a:ea typeface="+mn-ea"/>
                          <a:cs typeface="Tahoma" pitchFamily="34" charset="0"/>
                        </a:rPr>
                        <a:t>R</a:t>
                      </a:r>
                      <a:r>
                        <a:rPr lang="et-EE" sz="1200" b="1" kern="1200" dirty="0" smtClean="0">
                          <a:solidFill>
                            <a:schemeClr val="dk1"/>
                          </a:solidFill>
                          <a:latin typeface="Tahoma" pitchFamily="34" charset="0"/>
                          <a:ea typeface="+mn-ea"/>
                          <a:cs typeface="Tahoma" pitchFamily="34" charset="0"/>
                        </a:rPr>
                        <a:t>AN</a:t>
                      </a:r>
                      <a:endParaRPr lang="nl-BE" sz="1200" b="1" dirty="0">
                        <a:latin typeface="Tahoma" pitchFamily="34" charset="0"/>
                        <a:cs typeface="Tahoma" pitchFamily="34" charset="0"/>
                      </a:endParaRPr>
                    </a:p>
                  </a:txBody>
                  <a:tcPr>
                    <a:solidFill>
                      <a:schemeClr val="bg1"/>
                    </a:solidFill>
                  </a:tcPr>
                </a:tc>
                <a:tc>
                  <a:txBody>
                    <a:bodyPr/>
                    <a:lstStyle/>
                    <a:p>
                      <a:pPr algn="ctr"/>
                      <a:r>
                        <a:rPr lang="en-GB" sz="1200" b="1" kern="1200" dirty="0" smtClean="0">
                          <a:solidFill>
                            <a:schemeClr val="dk1"/>
                          </a:solidFill>
                          <a:latin typeface="Tahoma" pitchFamily="34" charset="0"/>
                          <a:ea typeface="+mn-ea"/>
                          <a:cs typeface="Tahoma" pitchFamily="34" charset="0"/>
                        </a:rPr>
                        <a:t>Phonological</a:t>
                      </a:r>
                      <a:r>
                        <a:rPr lang="en-GB" sz="1200" b="1" kern="1200" baseline="0" dirty="0" smtClean="0">
                          <a:solidFill>
                            <a:schemeClr val="dk1"/>
                          </a:solidFill>
                          <a:latin typeface="Tahoma" pitchFamily="34" charset="0"/>
                          <a:ea typeface="+mn-ea"/>
                          <a:cs typeface="Tahoma" pitchFamily="34" charset="0"/>
                        </a:rPr>
                        <a:t> processing </a:t>
                      </a:r>
                    </a:p>
                    <a:p>
                      <a:pPr algn="ctr"/>
                      <a:r>
                        <a:rPr lang="en-GB" sz="1200" b="1" kern="1200" baseline="0" dirty="0" smtClean="0">
                          <a:solidFill>
                            <a:schemeClr val="dk1"/>
                          </a:solidFill>
                          <a:latin typeface="Tahoma" pitchFamily="34" charset="0"/>
                          <a:ea typeface="+mn-ea"/>
                          <a:cs typeface="Tahoma" pitchFamily="34" charset="0"/>
                        </a:rPr>
                        <a:t>affected</a:t>
                      </a:r>
                      <a:endParaRPr lang="en-GB" sz="1200" b="1" kern="1200" dirty="0" smtClean="0">
                        <a:solidFill>
                          <a:schemeClr val="dk1"/>
                        </a:solidFill>
                        <a:latin typeface="Tahoma" pitchFamily="34" charset="0"/>
                        <a:ea typeface="+mn-ea"/>
                        <a:cs typeface="Tahoma" pitchFamily="34" charset="0"/>
                      </a:endParaRPr>
                    </a:p>
                  </a:txBody>
                  <a:tcPr>
                    <a:solidFill>
                      <a:schemeClr val="bg1"/>
                    </a:solidFill>
                  </a:tcPr>
                </a:tc>
                <a:tc>
                  <a:txBody>
                    <a:bodyPr/>
                    <a:lstStyle/>
                    <a:p>
                      <a:pPr algn="ctr"/>
                      <a:r>
                        <a:rPr lang="en-GB" sz="1200" b="1" kern="1200" dirty="0" smtClean="0">
                          <a:solidFill>
                            <a:schemeClr val="dk1"/>
                          </a:solidFill>
                          <a:latin typeface="Tahoma" pitchFamily="34" charset="0"/>
                          <a:ea typeface="+mn-ea"/>
                          <a:cs typeface="Tahoma" pitchFamily="34" charset="0"/>
                        </a:rPr>
                        <a:t>Phonological</a:t>
                      </a:r>
                      <a:r>
                        <a:rPr lang="en-GB" sz="1200" b="1" kern="1200" baseline="0" dirty="0" smtClean="0">
                          <a:solidFill>
                            <a:schemeClr val="dk1"/>
                          </a:solidFill>
                          <a:latin typeface="Tahoma" pitchFamily="34" charset="0"/>
                          <a:ea typeface="+mn-ea"/>
                          <a:cs typeface="Tahoma" pitchFamily="34" charset="0"/>
                        </a:rPr>
                        <a:t> processing </a:t>
                      </a:r>
                    </a:p>
                    <a:p>
                      <a:pPr algn="ctr"/>
                      <a:r>
                        <a:rPr lang="en-GB" sz="1200" b="1" kern="1200" baseline="0" dirty="0" smtClean="0">
                          <a:solidFill>
                            <a:schemeClr val="dk1"/>
                          </a:solidFill>
                          <a:latin typeface="Tahoma" pitchFamily="34" charset="0"/>
                          <a:ea typeface="+mn-ea"/>
                          <a:cs typeface="Tahoma" pitchFamily="34" charset="0"/>
                        </a:rPr>
                        <a:t>affected</a:t>
                      </a:r>
                      <a:endParaRPr lang="en-GB" sz="1200" b="1" kern="1200" dirty="0" smtClean="0">
                        <a:solidFill>
                          <a:schemeClr val="dk1"/>
                        </a:solidFill>
                        <a:latin typeface="Tahoma" pitchFamily="34" charset="0"/>
                        <a:ea typeface="+mn-ea"/>
                        <a:cs typeface="Tahoma" pitchFamily="34" charset="0"/>
                      </a:endParaRPr>
                    </a:p>
                    <a:p>
                      <a:pPr algn="ctr"/>
                      <a:endParaRPr lang="nl-BE" sz="1200" kern="1200" dirty="0" smtClean="0">
                        <a:solidFill>
                          <a:schemeClr val="dk1"/>
                        </a:solidFill>
                        <a:latin typeface="+mn-lt"/>
                        <a:ea typeface="+mn-ea"/>
                        <a:cs typeface="+mn-cs"/>
                      </a:endParaRPr>
                    </a:p>
                  </a:txBody>
                  <a:tcPr>
                    <a:solidFill>
                      <a:schemeClr val="bg1"/>
                    </a:solidFill>
                  </a:tcPr>
                </a:tc>
                <a:tc>
                  <a:txBody>
                    <a:bodyPr/>
                    <a:lstStyle/>
                    <a:p>
                      <a:pPr algn="ctr"/>
                      <a:r>
                        <a:rPr lang="et-EE" sz="1200" b="1" kern="1200" dirty="0" smtClean="0">
                          <a:solidFill>
                            <a:schemeClr val="dk1"/>
                          </a:solidFill>
                          <a:latin typeface="Tahoma" pitchFamily="34" charset="0"/>
                          <a:ea typeface="+mn-ea"/>
                          <a:cs typeface="Tahoma" pitchFamily="34" charset="0"/>
                        </a:rPr>
                        <a:t>Phonological processing:</a:t>
                      </a:r>
                      <a:endParaRPr lang="nl-BE" sz="1200" b="1" kern="1200" dirty="0" smtClean="0">
                        <a:solidFill>
                          <a:schemeClr val="dk1"/>
                        </a:solidFill>
                        <a:latin typeface="Tahoma" pitchFamily="34" charset="0"/>
                        <a:ea typeface="+mn-ea"/>
                        <a:cs typeface="Tahoma" pitchFamily="34" charset="0"/>
                      </a:endParaRPr>
                    </a:p>
                    <a:p>
                      <a:pPr algn="ctr">
                        <a:buFontTx/>
                        <a:buChar char="-"/>
                      </a:pPr>
                      <a:r>
                        <a:rPr lang="et-EE" sz="1200" b="1" kern="1200" dirty="0" smtClean="0">
                          <a:solidFill>
                            <a:schemeClr val="dk1"/>
                          </a:solidFill>
                          <a:latin typeface="Tahoma" pitchFamily="34" charset="0"/>
                          <a:ea typeface="+mn-ea"/>
                          <a:cs typeface="Tahoma" pitchFamily="34" charset="0"/>
                        </a:rPr>
                        <a:t>PA</a:t>
                      </a:r>
                      <a:endParaRPr lang="nl-BE" sz="1200" b="1" kern="1200" dirty="0" smtClean="0">
                        <a:solidFill>
                          <a:schemeClr val="dk1"/>
                        </a:solidFill>
                        <a:latin typeface="Tahoma" pitchFamily="34" charset="0"/>
                        <a:ea typeface="+mn-ea"/>
                        <a:cs typeface="Tahoma" pitchFamily="34" charset="0"/>
                      </a:endParaRPr>
                    </a:p>
                  </a:txBody>
                  <a:tcPr>
                    <a:solidFill>
                      <a:schemeClr val="bg1"/>
                    </a:solidFill>
                  </a:tcPr>
                </a:tc>
                <a:tc vMerge="1">
                  <a:txBody>
                    <a:bodyPr/>
                    <a:lstStyle/>
                    <a:p>
                      <a:endParaRPr lang="nl-BE" sz="1100" dirty="0"/>
                    </a:p>
                  </a:txBody>
                  <a:tcPr/>
                </a:tc>
              </a:tr>
              <a:tr h="71316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nl-BE" sz="11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noProof="0" dirty="0" smtClean="0">
                          <a:solidFill>
                            <a:schemeClr val="dk1"/>
                          </a:solidFill>
                          <a:latin typeface="Tahoma" pitchFamily="34" charset="0"/>
                          <a:ea typeface="+mn-ea"/>
                          <a:cs typeface="Tahoma" pitchFamily="34" charset="0"/>
                        </a:rPr>
                        <a:t>Fluent</a:t>
                      </a:r>
                      <a:r>
                        <a:rPr lang="en-US" sz="1400" b="1" kern="1200" baseline="0" noProof="0" dirty="0" smtClean="0">
                          <a:solidFill>
                            <a:schemeClr val="dk1"/>
                          </a:solidFill>
                          <a:latin typeface="Tahoma" pitchFamily="34" charset="0"/>
                          <a:ea typeface="+mn-ea"/>
                          <a:cs typeface="Tahoma" pitchFamily="34" charset="0"/>
                        </a:rPr>
                        <a:t> reading and spelling</a:t>
                      </a:r>
                      <a:endParaRPr lang="en-US" sz="1400" b="1" kern="1200" noProof="0" dirty="0" smtClean="0">
                        <a:solidFill>
                          <a:schemeClr val="dk1"/>
                        </a:solidFill>
                        <a:latin typeface="Tahoma" pitchFamily="34" charset="0"/>
                        <a:ea typeface="+mn-ea"/>
                        <a:cs typeface="Tahoma" pitchFamily="34" charset="0"/>
                      </a:endParaRPr>
                    </a:p>
                    <a:p>
                      <a:pPr algn="ctr"/>
                      <a:endParaRPr lang="nl-BE" sz="1100" b="1" dirty="0"/>
                    </a:p>
                  </a:txBody>
                  <a:tcPr>
                    <a:solidFill>
                      <a:srgbClr val="92D050">
                        <a:alpha val="65000"/>
                      </a:srgbClr>
                    </a:solidFill>
                  </a:tcPr>
                </a:tc>
                <a:tc hMerge="1">
                  <a:txBody>
                    <a:bodyPr/>
                    <a:lstStyle/>
                    <a:p>
                      <a:endParaRPr lang="nl-BE" sz="1100" dirty="0"/>
                    </a:p>
                  </a:txBody>
                  <a:tcPr/>
                </a:tc>
                <a:tc gridSpan="2">
                  <a:txBody>
                    <a:bodyPr/>
                    <a:lstStyle/>
                    <a:p>
                      <a:pPr algn="ctr"/>
                      <a:r>
                        <a:rPr lang="et-EE" sz="1100" b="1" kern="1200" dirty="0" smtClean="0">
                          <a:solidFill>
                            <a:schemeClr val="dk1"/>
                          </a:solidFill>
                          <a:latin typeface="+mn-lt"/>
                          <a:ea typeface="+mn-ea"/>
                          <a:cs typeface="+mn-cs"/>
                        </a:rPr>
                        <a:t> </a:t>
                      </a:r>
                      <a:endParaRPr lang="nl-BE" sz="1100" b="1" kern="1200" dirty="0" smtClean="0">
                        <a:solidFill>
                          <a:schemeClr val="dk1"/>
                        </a:solidFill>
                        <a:latin typeface="+mn-lt"/>
                        <a:ea typeface="+mn-ea"/>
                        <a:cs typeface="+mn-cs"/>
                      </a:endParaRPr>
                    </a:p>
                    <a:p>
                      <a:pPr algn="ctr"/>
                      <a:r>
                        <a:rPr lang="et-EE" sz="1400" b="1" kern="1200" dirty="0" smtClean="0">
                          <a:solidFill>
                            <a:schemeClr val="dk1"/>
                          </a:solidFill>
                          <a:latin typeface="Tahoma" pitchFamily="34" charset="0"/>
                          <a:ea typeface="+mn-ea"/>
                          <a:cs typeface="Tahoma" pitchFamily="34" charset="0"/>
                        </a:rPr>
                        <a:t>Reading and spelling affected</a:t>
                      </a:r>
                      <a:endParaRPr lang="nl-BE" sz="1400" b="1" dirty="0">
                        <a:latin typeface="Tahoma" pitchFamily="34" charset="0"/>
                        <a:cs typeface="Tahoma" pitchFamily="34" charset="0"/>
                      </a:endParaRPr>
                    </a:p>
                    <a:p>
                      <a:pPr algn="ctr"/>
                      <a:endParaRPr lang="nl-BE" sz="1100" b="1" dirty="0"/>
                    </a:p>
                  </a:txBody>
                  <a:tcPr>
                    <a:solidFill>
                      <a:schemeClr val="accent6">
                        <a:lumMod val="75000"/>
                        <a:alpha val="72000"/>
                      </a:schemeClr>
                    </a:solidFill>
                  </a:tcPr>
                </a:tc>
                <a:tc hMerge="1">
                  <a:txBody>
                    <a:bodyPr/>
                    <a:lstStyle/>
                    <a:p>
                      <a:pPr algn="ctr"/>
                      <a:endParaRPr lang="nl-BE" sz="1100" b="1" dirty="0"/>
                    </a:p>
                  </a:txBody>
                  <a:tcPr>
                    <a:solidFill>
                      <a:schemeClr val="accent6">
                        <a:lumMod val="75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nl-BE" sz="11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noProof="0" dirty="0" smtClean="0">
                          <a:solidFill>
                            <a:schemeClr val="dk1"/>
                          </a:solidFill>
                          <a:latin typeface="Tahoma" pitchFamily="34" charset="0"/>
                          <a:ea typeface="+mn-ea"/>
                          <a:cs typeface="Tahoma" pitchFamily="34" charset="0"/>
                        </a:rPr>
                        <a:t>Fluent</a:t>
                      </a:r>
                      <a:r>
                        <a:rPr lang="en-US" sz="1400" b="1" kern="1200" baseline="0" noProof="0" dirty="0" smtClean="0">
                          <a:solidFill>
                            <a:schemeClr val="dk1"/>
                          </a:solidFill>
                          <a:latin typeface="Tahoma" pitchFamily="34" charset="0"/>
                          <a:ea typeface="+mn-ea"/>
                          <a:cs typeface="Tahoma" pitchFamily="34" charset="0"/>
                        </a:rPr>
                        <a:t> reading and spelling</a:t>
                      </a:r>
                      <a:endParaRPr lang="en-US" sz="1400" b="1" kern="1200" noProof="0" dirty="0" smtClean="0">
                        <a:solidFill>
                          <a:schemeClr val="dk1"/>
                        </a:solidFill>
                        <a:latin typeface="Tahoma" pitchFamily="34" charset="0"/>
                        <a:ea typeface="+mn-ea"/>
                        <a:cs typeface="Tahoma" pitchFamily="34" charset="0"/>
                      </a:endParaRPr>
                    </a:p>
                    <a:p>
                      <a:pPr algn="ctr"/>
                      <a:endParaRPr lang="nl-BE" sz="1100" b="0" dirty="0"/>
                    </a:p>
                  </a:txBody>
                  <a:tcPr>
                    <a:solidFill>
                      <a:srgbClr val="92D050">
                        <a:alpha val="61000"/>
                      </a:srgbClr>
                    </a:solidFill>
                  </a:tcPr>
                </a:tc>
                <a:tc hMerge="1">
                  <a:txBody>
                    <a:bodyPr/>
                    <a:lstStyle/>
                    <a:p>
                      <a:endParaRPr lang="nl-BE" sz="11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796908"/>
          </a:xfrm>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ln>
                  <a:solidFill>
                    <a:schemeClr val="tx1"/>
                  </a:solidFill>
                </a:ln>
                <a:solidFill>
                  <a:schemeClr val="tx1"/>
                </a:solidFill>
                <a:effectLst>
                  <a:outerShdw blurRad="38100" dist="38100" dir="2700000" algn="tl">
                    <a:srgbClr val="000000">
                      <a:alpha val="43137"/>
                    </a:srgbClr>
                  </a:outerShdw>
                </a:effectLst>
                <a:latin typeface="Tahoma" pitchFamily="34" charset="0"/>
                <a:cs typeface="Tahoma" pitchFamily="34" charset="0"/>
              </a:rPr>
              <a:t>Theoretical framework</a:t>
            </a:r>
            <a:endParaRPr lang="en-US" sz="3600" dirty="0">
              <a:effectLst>
                <a:outerShdw blurRad="38100" dist="38100" dir="2700000" algn="tl">
                  <a:srgbClr val="000000">
                    <a:alpha val="43137"/>
                  </a:srgbClr>
                </a:outerShdw>
              </a:effectLst>
              <a:latin typeface="Tahoma" pitchFamily="34" charset="0"/>
              <a:cs typeface="Tahoma" pitchFamily="34" charset="0"/>
            </a:endParaRPr>
          </a:p>
        </p:txBody>
      </p:sp>
      <p:sp>
        <p:nvSpPr>
          <p:cNvPr id="3" name="Content Placeholder 2"/>
          <p:cNvSpPr>
            <a:spLocks noGrp="1"/>
          </p:cNvSpPr>
          <p:nvPr>
            <p:ph idx="1"/>
          </p:nvPr>
        </p:nvSpPr>
        <p:spPr/>
        <p:txBody>
          <a:bodyPr>
            <a:normAutofit lnSpcReduction="10000"/>
          </a:bodyPr>
          <a:lstStyle/>
          <a:p>
            <a:r>
              <a:rPr lang="en-US" sz="2800" dirty="0" smtClean="0">
                <a:latin typeface="Tahoma" pitchFamily="34" charset="0"/>
                <a:cs typeface="Tahoma" pitchFamily="34" charset="0"/>
              </a:rPr>
              <a:t>The aim of the current study is to find out whether the </a:t>
            </a:r>
            <a:r>
              <a:rPr lang="en-US" sz="2800" dirty="0" err="1" smtClean="0">
                <a:latin typeface="Tahoma" pitchFamily="34" charset="0"/>
                <a:cs typeface="Tahoma" pitchFamily="34" charset="0"/>
              </a:rPr>
              <a:t>correlational</a:t>
            </a:r>
            <a:r>
              <a:rPr lang="en-US" sz="2800" dirty="0" smtClean="0">
                <a:latin typeface="Tahoma" pitchFamily="34" charset="0"/>
                <a:cs typeface="Tahoma" pitchFamily="34" charset="0"/>
              </a:rPr>
              <a:t> and causal pattern between  temporal processing, speech perception, phonological processing  and reading is the same both in print- and Braille reading population.</a:t>
            </a:r>
          </a:p>
          <a:p>
            <a:r>
              <a:rPr lang="en-US" sz="2800" dirty="0" smtClean="0">
                <a:latin typeface="Tahoma" pitchFamily="34" charset="0"/>
                <a:cs typeface="Tahoma" pitchFamily="34" charset="0"/>
              </a:rPr>
              <a:t>Where do the differences lie?</a:t>
            </a:r>
          </a:p>
          <a:p>
            <a:r>
              <a:rPr lang="en-US" sz="2800" dirty="0" smtClean="0">
                <a:latin typeface="Tahoma" pitchFamily="34" charset="0"/>
                <a:cs typeface="Tahoma" pitchFamily="34" charset="0"/>
              </a:rPr>
              <a:t>Additionally…whether tactual sensitivity correlates with Braille reading performance (reading speed and accuracy)?</a:t>
            </a:r>
            <a:endParaRPr lang="en-US" sz="2800" dirty="0">
              <a:latin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style>
          <a:lnRef idx="2">
            <a:schemeClr val="dk1"/>
          </a:lnRef>
          <a:fillRef idx="1">
            <a:schemeClr val="lt1"/>
          </a:fillRef>
          <a:effectRef idx="0">
            <a:schemeClr val="dk1"/>
          </a:effectRef>
          <a:fontRef idx="minor">
            <a:schemeClr val="dk1"/>
          </a:fontRef>
        </p:style>
        <p:txBody>
          <a:bodyPr>
            <a:normAutofit/>
          </a:bodyPr>
          <a:lstStyle/>
          <a:p>
            <a:r>
              <a:rPr lang="en-US" sz="4000" dirty="0" smtClean="0">
                <a:ln>
                  <a:solidFill>
                    <a:schemeClr val="tx1"/>
                  </a:solidFill>
                </a:ln>
                <a:effectLst>
                  <a:outerShdw blurRad="38100" dist="38100" dir="2700000" algn="tl">
                    <a:srgbClr val="000000">
                      <a:alpha val="43137"/>
                    </a:srgbClr>
                  </a:outerShdw>
                </a:effectLst>
                <a:latin typeface="Tahoma" pitchFamily="34" charset="0"/>
                <a:cs typeface="Tahoma" pitchFamily="34" charset="0"/>
              </a:rPr>
              <a:t>Experimental setup</a:t>
            </a:r>
            <a:endParaRPr lang="en-US" sz="4000" dirty="0">
              <a:ln>
                <a:solidFill>
                  <a:schemeClr val="tx1"/>
                </a:solidFill>
              </a:ln>
              <a:effectLst>
                <a:outerShdw blurRad="38100" dist="38100" dir="2700000" algn="tl">
                  <a:srgbClr val="000000">
                    <a:alpha val="43137"/>
                  </a:srgbClr>
                </a:outerShdw>
              </a:effectLst>
              <a:latin typeface="Tahoma" pitchFamily="34" charset="0"/>
              <a:cs typeface="Tahoma" pitchFamily="34" charset="0"/>
            </a:endParaRPr>
          </a:p>
        </p:txBody>
      </p:sp>
      <p:sp>
        <p:nvSpPr>
          <p:cNvPr id="3" name="Content Placeholder 2"/>
          <p:cNvSpPr>
            <a:spLocks noGrp="1"/>
          </p:cNvSpPr>
          <p:nvPr>
            <p:ph idx="1"/>
          </p:nvPr>
        </p:nvSpPr>
        <p:spPr>
          <a:xfrm>
            <a:off x="500034" y="1571612"/>
            <a:ext cx="8229600" cy="4714908"/>
          </a:xfrm>
        </p:spPr>
        <p:txBody>
          <a:bodyPr>
            <a:normAutofit/>
          </a:bodyPr>
          <a:lstStyle/>
          <a:p>
            <a:pPr>
              <a:buNone/>
            </a:pPr>
            <a:r>
              <a:rPr lang="en-US" sz="2800" dirty="0" smtClean="0">
                <a:ln>
                  <a:solidFill>
                    <a:schemeClr val="tx1"/>
                  </a:solidFill>
                </a:ln>
                <a:latin typeface="Tahoma" pitchFamily="34" charset="0"/>
                <a:cs typeface="Tahoma" pitchFamily="34" charset="0"/>
              </a:rPr>
              <a:t>Participants:</a:t>
            </a:r>
          </a:p>
          <a:p>
            <a:endParaRPr lang="en-US" sz="2800" dirty="0" smtClean="0">
              <a:ln>
                <a:solidFill>
                  <a:schemeClr val="tx1"/>
                </a:solidFill>
              </a:ln>
              <a:latin typeface="Tahoma" pitchFamily="34" charset="0"/>
              <a:cs typeface="Tahoma" pitchFamily="34" charset="0"/>
            </a:endParaRPr>
          </a:p>
          <a:p>
            <a:endParaRPr lang="en-US" sz="2800" dirty="0" smtClean="0">
              <a:ln>
                <a:solidFill>
                  <a:schemeClr val="tx1"/>
                </a:solidFill>
              </a:ln>
              <a:latin typeface="Tahoma" pitchFamily="34" charset="0"/>
              <a:cs typeface="Tahoma" pitchFamily="34" charset="0"/>
            </a:endParaRPr>
          </a:p>
          <a:p>
            <a:endParaRPr lang="en-US" sz="2800" dirty="0" smtClean="0">
              <a:ln>
                <a:solidFill>
                  <a:schemeClr val="tx1"/>
                </a:solidFill>
              </a:ln>
              <a:latin typeface="Tahoma" pitchFamily="34" charset="0"/>
              <a:cs typeface="Tahoma" pitchFamily="34" charset="0"/>
            </a:endParaRPr>
          </a:p>
          <a:p>
            <a:r>
              <a:rPr lang="en-US" sz="2400" dirty="0" smtClean="0">
                <a:latin typeface="Tahoma" pitchFamily="34" charset="0"/>
                <a:cs typeface="Tahoma" pitchFamily="34" charset="0"/>
              </a:rPr>
              <a:t>Normal intelligence </a:t>
            </a:r>
          </a:p>
          <a:p>
            <a:r>
              <a:rPr lang="en-US" sz="2400" dirty="0" smtClean="0">
                <a:latin typeface="Tahoma" pitchFamily="34" charset="0"/>
                <a:cs typeface="Tahoma" pitchFamily="34" charset="0"/>
              </a:rPr>
              <a:t>No deficiencies in audiology </a:t>
            </a:r>
          </a:p>
          <a:p>
            <a:r>
              <a:rPr lang="en-US" sz="2400" dirty="0" smtClean="0">
                <a:latin typeface="Tahoma" pitchFamily="34" charset="0"/>
                <a:cs typeface="Tahoma" pitchFamily="34" charset="0"/>
              </a:rPr>
              <a:t>Speak Dutch and Estonian as their first language respectively </a:t>
            </a:r>
          </a:p>
        </p:txBody>
      </p:sp>
      <p:graphicFrame>
        <p:nvGraphicFramePr>
          <p:cNvPr id="4" name="Table 3"/>
          <p:cNvGraphicFramePr>
            <a:graphicFrameLocks noGrp="1"/>
          </p:cNvGraphicFramePr>
          <p:nvPr/>
        </p:nvGraphicFramePr>
        <p:xfrm>
          <a:off x="1428728" y="2285992"/>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nl-BE" dirty="0">
                        <a:latin typeface="Tahoma" pitchFamily="34" charset="0"/>
                        <a:cs typeface="Tahoma" pitchFamily="34" charset="0"/>
                      </a:endParaRPr>
                    </a:p>
                  </a:txBody>
                  <a:tcPr>
                    <a:solidFill>
                      <a:schemeClr val="accent1">
                        <a:alpha val="85000"/>
                      </a:schemeClr>
                    </a:solidFill>
                  </a:tcPr>
                </a:tc>
                <a:tc>
                  <a:txBody>
                    <a:bodyPr/>
                    <a:lstStyle/>
                    <a:p>
                      <a:r>
                        <a:rPr lang="en-US" noProof="0" dirty="0" smtClean="0">
                          <a:solidFill>
                            <a:schemeClr val="tx1"/>
                          </a:solidFill>
                          <a:latin typeface="Tahoma" pitchFamily="34" charset="0"/>
                          <a:cs typeface="Tahoma" pitchFamily="34" charset="0"/>
                        </a:rPr>
                        <a:t>Braille</a:t>
                      </a:r>
                      <a:r>
                        <a:rPr lang="en-US" baseline="0" noProof="0" dirty="0" smtClean="0">
                          <a:solidFill>
                            <a:schemeClr val="tx1"/>
                          </a:solidFill>
                          <a:latin typeface="Tahoma" pitchFamily="34" charset="0"/>
                          <a:cs typeface="Tahoma" pitchFamily="34" charset="0"/>
                        </a:rPr>
                        <a:t> readers</a:t>
                      </a:r>
                      <a:endParaRPr lang="en-US" noProof="0" dirty="0">
                        <a:solidFill>
                          <a:schemeClr val="tx1"/>
                        </a:solidFill>
                        <a:latin typeface="Tahoma" pitchFamily="34" charset="0"/>
                        <a:cs typeface="Tahoma" pitchFamily="34" charset="0"/>
                      </a:endParaRPr>
                    </a:p>
                  </a:txBody>
                  <a:tcPr/>
                </a:tc>
                <a:tc>
                  <a:txBody>
                    <a:bodyPr/>
                    <a:lstStyle/>
                    <a:p>
                      <a:r>
                        <a:rPr lang="nl-BE" dirty="0" smtClean="0">
                          <a:solidFill>
                            <a:schemeClr val="tx1"/>
                          </a:solidFill>
                          <a:latin typeface="Tahoma" pitchFamily="34" charset="0"/>
                          <a:cs typeface="Tahoma" pitchFamily="34" charset="0"/>
                        </a:rPr>
                        <a:t>Print Readers</a:t>
                      </a:r>
                      <a:endParaRPr lang="nl-BE" dirty="0">
                        <a:solidFill>
                          <a:schemeClr val="tx1"/>
                        </a:solidFill>
                        <a:latin typeface="Tahoma" pitchFamily="34" charset="0"/>
                        <a:cs typeface="Tahoma" pitchFamily="34" charset="0"/>
                      </a:endParaRPr>
                    </a:p>
                  </a:txBody>
                  <a:tcPr/>
                </a:tc>
              </a:tr>
              <a:tr h="370840">
                <a:tc>
                  <a:txBody>
                    <a:bodyPr/>
                    <a:lstStyle/>
                    <a:p>
                      <a:r>
                        <a:rPr lang="en-US" b="1" noProof="0" dirty="0" smtClean="0">
                          <a:latin typeface="Tahoma" pitchFamily="34" charset="0"/>
                          <a:cs typeface="Tahoma" pitchFamily="34" charset="0"/>
                        </a:rPr>
                        <a:t>Belgium</a:t>
                      </a:r>
                      <a:endParaRPr lang="en-US" b="1" noProof="0" dirty="0">
                        <a:latin typeface="Tahoma" pitchFamily="34" charset="0"/>
                        <a:cs typeface="Tahoma" pitchFamily="34" charset="0"/>
                      </a:endParaRPr>
                    </a:p>
                  </a:txBody>
                  <a:tcPr/>
                </a:tc>
                <a:tc>
                  <a:txBody>
                    <a:bodyPr/>
                    <a:lstStyle/>
                    <a:p>
                      <a:r>
                        <a:rPr lang="en-US" noProof="0" dirty="0" smtClean="0">
                          <a:latin typeface="Tahoma" pitchFamily="34" charset="0"/>
                          <a:cs typeface="Tahoma" pitchFamily="34" charset="0"/>
                        </a:rPr>
                        <a:t>n= 12</a:t>
                      </a:r>
                      <a:endParaRPr lang="en-US" noProof="0" dirty="0">
                        <a:latin typeface="Tahoma" pitchFamily="34" charset="0"/>
                        <a:cs typeface="Tahoma" pitchFamily="34" charset="0"/>
                      </a:endParaRPr>
                    </a:p>
                  </a:txBody>
                  <a:tcPr/>
                </a:tc>
                <a:tc>
                  <a:txBody>
                    <a:bodyPr/>
                    <a:lstStyle/>
                    <a:p>
                      <a:r>
                        <a:rPr lang="en-US" noProof="0" dirty="0" smtClean="0">
                          <a:latin typeface="Tahoma" pitchFamily="34" charset="0"/>
                          <a:cs typeface="Tahoma" pitchFamily="34" charset="0"/>
                        </a:rPr>
                        <a:t>n=</a:t>
                      </a:r>
                      <a:r>
                        <a:rPr lang="en-US" baseline="0" noProof="0" dirty="0" smtClean="0">
                          <a:latin typeface="Tahoma" pitchFamily="34" charset="0"/>
                          <a:cs typeface="Tahoma" pitchFamily="34" charset="0"/>
                        </a:rPr>
                        <a:t> 10</a:t>
                      </a:r>
                      <a:endParaRPr lang="en-US" noProof="0" dirty="0">
                        <a:latin typeface="Tahoma" pitchFamily="34" charset="0"/>
                        <a:cs typeface="Tahoma" pitchFamily="34" charset="0"/>
                      </a:endParaRPr>
                    </a:p>
                  </a:txBody>
                  <a:tcPr/>
                </a:tc>
              </a:tr>
              <a:tr h="370840">
                <a:tc>
                  <a:txBody>
                    <a:bodyPr/>
                    <a:lstStyle/>
                    <a:p>
                      <a:r>
                        <a:rPr lang="en-US" b="1" noProof="0" dirty="0" smtClean="0">
                          <a:latin typeface="Tahoma" pitchFamily="34" charset="0"/>
                          <a:cs typeface="Tahoma" pitchFamily="34" charset="0"/>
                        </a:rPr>
                        <a:t>Estonia</a:t>
                      </a:r>
                      <a:endParaRPr lang="en-US" b="1" noProof="0" dirty="0">
                        <a:latin typeface="Tahoma" pitchFamily="34" charset="0"/>
                        <a:cs typeface="Tahoma" pitchFamily="34" charset="0"/>
                      </a:endParaRPr>
                    </a:p>
                  </a:txBody>
                  <a:tcPr/>
                </a:tc>
                <a:tc>
                  <a:txBody>
                    <a:bodyPr/>
                    <a:lstStyle/>
                    <a:p>
                      <a:r>
                        <a:rPr lang="en-US" noProof="0" dirty="0" smtClean="0">
                          <a:latin typeface="Tahoma" pitchFamily="34" charset="0"/>
                          <a:cs typeface="Tahoma" pitchFamily="34" charset="0"/>
                        </a:rPr>
                        <a:t>n=</a:t>
                      </a:r>
                      <a:r>
                        <a:rPr lang="en-US" baseline="0" noProof="0" dirty="0" smtClean="0">
                          <a:latin typeface="Tahoma" pitchFamily="34" charset="0"/>
                          <a:cs typeface="Tahoma" pitchFamily="34" charset="0"/>
                        </a:rPr>
                        <a:t> 15</a:t>
                      </a:r>
                      <a:endParaRPr lang="en-US" noProof="0" dirty="0">
                        <a:latin typeface="Tahoma" pitchFamily="34" charset="0"/>
                        <a:cs typeface="Tahoma" pitchFamily="34" charset="0"/>
                      </a:endParaRPr>
                    </a:p>
                  </a:txBody>
                  <a:tcPr/>
                </a:tc>
                <a:tc>
                  <a:txBody>
                    <a:bodyPr/>
                    <a:lstStyle/>
                    <a:p>
                      <a:r>
                        <a:rPr lang="en-US" noProof="0" dirty="0" smtClean="0">
                          <a:latin typeface="Tahoma" pitchFamily="34" charset="0"/>
                          <a:cs typeface="Tahoma" pitchFamily="34" charset="0"/>
                        </a:rPr>
                        <a:t>n=</a:t>
                      </a:r>
                      <a:r>
                        <a:rPr lang="en-US" baseline="0" noProof="0" dirty="0" smtClean="0">
                          <a:latin typeface="Tahoma" pitchFamily="34" charset="0"/>
                          <a:cs typeface="Tahoma" pitchFamily="34" charset="0"/>
                        </a:rPr>
                        <a:t> 14</a:t>
                      </a:r>
                      <a:endParaRPr lang="en-US" noProof="0" dirty="0">
                        <a:latin typeface="Tahoma" pitchFamily="34" charset="0"/>
                        <a:cs typeface="Tahoma"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ln>
                  <a:solidFill>
                    <a:schemeClr val="tx1"/>
                  </a:solidFill>
                </a:ln>
                <a:effectLst>
                  <a:outerShdw blurRad="38100" dist="38100" dir="2700000" algn="tl">
                    <a:srgbClr val="000000">
                      <a:alpha val="43137"/>
                    </a:srgbClr>
                  </a:outerShdw>
                </a:effectLst>
                <a:latin typeface="Tahoma" pitchFamily="34" charset="0"/>
                <a:cs typeface="Tahoma" pitchFamily="34" charset="0"/>
              </a:rPr>
              <a:t>Experimental setup</a:t>
            </a:r>
            <a:endParaRPr lang="en-US" sz="3600" dirty="0">
              <a:effectLst>
                <a:outerShdw blurRad="38100" dist="38100" dir="2700000" algn="tl">
                  <a:srgbClr val="000000">
                    <a:alpha val="43137"/>
                  </a:srgbClr>
                </a:outerShdw>
              </a:effectLst>
              <a:latin typeface="Tahoma" pitchFamily="34" charset="0"/>
              <a:cs typeface="Tahoma" pitchFamily="34" charset="0"/>
            </a:endParaRPr>
          </a:p>
        </p:txBody>
      </p:sp>
      <p:sp>
        <p:nvSpPr>
          <p:cNvPr id="3" name="Content Placeholder 2"/>
          <p:cNvSpPr>
            <a:spLocks noGrp="1"/>
          </p:cNvSpPr>
          <p:nvPr>
            <p:ph idx="1"/>
          </p:nvPr>
        </p:nvSpPr>
        <p:spPr>
          <a:xfrm>
            <a:off x="428596" y="1571612"/>
            <a:ext cx="8229600" cy="4525963"/>
          </a:xfrm>
        </p:spPr>
        <p:txBody>
          <a:bodyPr>
            <a:normAutofit/>
          </a:bodyPr>
          <a:lstStyle/>
          <a:p>
            <a:pPr>
              <a:buNone/>
            </a:pPr>
            <a:r>
              <a:rPr lang="en-US" b="1" u="sng" dirty="0" smtClean="0">
                <a:latin typeface="Tahoma" pitchFamily="34" charset="0"/>
                <a:cs typeface="Tahoma" pitchFamily="34" charset="0"/>
              </a:rPr>
              <a:t>Experiments</a:t>
            </a:r>
            <a:r>
              <a:rPr lang="en-US" b="1" dirty="0" smtClean="0">
                <a:latin typeface="Tahoma" pitchFamily="34" charset="0"/>
                <a:cs typeface="Tahoma" pitchFamily="34" charset="0"/>
              </a:rPr>
              <a:t>:</a:t>
            </a:r>
          </a:p>
          <a:p>
            <a:pPr>
              <a:buNone/>
            </a:pPr>
            <a:endParaRPr lang="en-US" b="1" dirty="0" smtClean="0">
              <a:latin typeface="Tahoma" pitchFamily="34" charset="0"/>
              <a:cs typeface="Tahoma" pitchFamily="34" charset="0"/>
            </a:endParaRPr>
          </a:p>
          <a:p>
            <a:r>
              <a:rPr lang="en-US" b="1" dirty="0" smtClean="0">
                <a:latin typeface="Tahoma" pitchFamily="34" charset="0"/>
                <a:cs typeface="Tahoma" pitchFamily="34" charset="0"/>
              </a:rPr>
              <a:t>Reading tests </a:t>
            </a:r>
            <a:endParaRPr lang="en-US" dirty="0" smtClean="0">
              <a:latin typeface="Tahoma" pitchFamily="34" charset="0"/>
              <a:cs typeface="Tahoma" pitchFamily="34" charset="0"/>
            </a:endParaRPr>
          </a:p>
          <a:p>
            <a:pPr>
              <a:buNone/>
            </a:pPr>
            <a:r>
              <a:rPr lang="en-US" dirty="0" smtClean="0">
                <a:latin typeface="Tahoma" pitchFamily="34" charset="0"/>
                <a:cs typeface="Tahoma" pitchFamily="34" charset="0"/>
              </a:rPr>
              <a:t>        - Word reading,</a:t>
            </a:r>
          </a:p>
          <a:p>
            <a:pPr>
              <a:buNone/>
            </a:pPr>
            <a:r>
              <a:rPr lang="en-US" dirty="0" smtClean="0">
                <a:latin typeface="Tahoma" pitchFamily="34" charset="0"/>
                <a:cs typeface="Tahoma" pitchFamily="34" charset="0"/>
              </a:rPr>
              <a:t>        - Pseudo-word reading, </a:t>
            </a:r>
          </a:p>
          <a:p>
            <a:pPr>
              <a:buNone/>
            </a:pPr>
            <a:r>
              <a:rPr lang="en-US" dirty="0" smtClean="0">
                <a:latin typeface="Tahoma" pitchFamily="34" charset="0"/>
                <a:cs typeface="Tahoma" pitchFamily="34" charset="0"/>
              </a:rPr>
              <a:t>        - Story reading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atin typeface="Tahoma" pitchFamily="34" charset="0"/>
                <a:cs typeface="Tahoma" pitchFamily="34" charset="0"/>
              </a:rPr>
              <a:t>Phonological processing tests</a:t>
            </a:r>
          </a:p>
          <a:p>
            <a:pPr>
              <a:buNone/>
            </a:pPr>
            <a:r>
              <a:rPr lang="en-US" dirty="0" smtClean="0">
                <a:latin typeface="Tahoma" pitchFamily="34" charset="0"/>
                <a:cs typeface="Tahoma" pitchFamily="34" charset="0"/>
              </a:rPr>
              <a:t>  -</a:t>
            </a:r>
            <a:r>
              <a:rPr lang="en-US" u="sng" dirty="0" smtClean="0">
                <a:latin typeface="Tahoma" pitchFamily="34" charset="0"/>
                <a:cs typeface="Tahoma" pitchFamily="34" charset="0"/>
              </a:rPr>
              <a:t>Phonological awareness </a:t>
            </a:r>
            <a:r>
              <a:rPr lang="en-US" dirty="0" smtClean="0">
                <a:latin typeface="Tahoma" pitchFamily="34" charset="0"/>
                <a:cs typeface="Tahoma" pitchFamily="34" charset="0"/>
              </a:rPr>
              <a:t>(phoneme deletion, spoonerism)</a:t>
            </a:r>
          </a:p>
          <a:p>
            <a:pPr>
              <a:buNone/>
            </a:pPr>
            <a:r>
              <a:rPr lang="en-US" dirty="0" smtClean="0">
                <a:latin typeface="Tahoma" pitchFamily="34" charset="0"/>
                <a:cs typeface="Tahoma" pitchFamily="34" charset="0"/>
              </a:rPr>
              <a:t>  - </a:t>
            </a:r>
            <a:r>
              <a:rPr lang="en-US" u="sng" dirty="0" smtClean="0">
                <a:latin typeface="Tahoma" pitchFamily="34" charset="0"/>
                <a:cs typeface="Tahoma" pitchFamily="34" charset="0"/>
              </a:rPr>
              <a:t>Verbal short-term memory </a:t>
            </a:r>
            <a:r>
              <a:rPr lang="en-US" dirty="0" smtClean="0">
                <a:latin typeface="Tahoma" pitchFamily="34" charset="0"/>
                <a:cs typeface="Tahoma" pitchFamily="34" charset="0"/>
              </a:rPr>
              <a:t>(digit span, pseudo-word repetition)</a:t>
            </a:r>
          </a:p>
          <a:p>
            <a:pPr>
              <a:buNone/>
            </a:pPr>
            <a:r>
              <a:rPr lang="en-US" dirty="0" smtClean="0">
                <a:latin typeface="Tahoma" pitchFamily="34" charset="0"/>
                <a:cs typeface="Tahoma" pitchFamily="34" charset="0"/>
              </a:rPr>
              <a:t>  - </a:t>
            </a:r>
            <a:r>
              <a:rPr lang="en-US" u="sng" dirty="0" smtClean="0">
                <a:latin typeface="Tahoma" pitchFamily="34" charset="0"/>
                <a:cs typeface="Tahoma" pitchFamily="34" charset="0"/>
              </a:rPr>
              <a:t>Rapid Automatic naming </a:t>
            </a:r>
            <a:r>
              <a:rPr lang="en-US" dirty="0" smtClean="0">
                <a:latin typeface="Tahoma" pitchFamily="34" charset="0"/>
                <a:cs typeface="Tahoma" pitchFamily="34" charset="0"/>
              </a:rPr>
              <a:t>(letters, numbers)</a:t>
            </a:r>
          </a:p>
          <a:p>
            <a:endParaRPr lang="nl-BE" dirty="0"/>
          </a:p>
        </p:txBody>
      </p:sp>
      <p:sp>
        <p:nvSpPr>
          <p:cNvPr id="4"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ln>
                  <a:solidFill>
                    <a:schemeClr val="tx1"/>
                  </a:solidFill>
                </a:ln>
                <a:effectLst>
                  <a:outerShdw blurRad="38100" dist="38100" dir="2700000" algn="tl">
                    <a:srgbClr val="000000">
                      <a:alpha val="43137"/>
                    </a:srgbClr>
                  </a:outerShdw>
                </a:effectLst>
                <a:latin typeface="Tahoma" pitchFamily="34" charset="0"/>
                <a:cs typeface="Tahoma" pitchFamily="34" charset="0"/>
              </a:rPr>
              <a:t>Experimental setup</a:t>
            </a:r>
            <a:endParaRPr lang="en-US" sz="3600" dirty="0">
              <a:effectLst>
                <a:outerShdw blurRad="38100" dist="38100" dir="2700000" algn="tl">
                  <a:srgbClr val="000000">
                    <a:alpha val="43137"/>
                  </a:srgbClr>
                </a:outerShdw>
              </a:effectLst>
              <a:latin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1959</TotalTime>
  <Words>966</Words>
  <Application>Microsoft Office PowerPoint</Application>
  <PresentationFormat>On-screen Show (4:3)</PresentationFormat>
  <Paragraphs>201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Relating Braille reading difficulties to developmental dyslexia: first empirical evidence  Anneli Veispak, Bart Boets  &amp;  Pol Ghesquière  </vt:lpstr>
      <vt:lpstr>Outline </vt:lpstr>
      <vt:lpstr>Theoretical framework</vt:lpstr>
      <vt:lpstr>PowerPoint Presentation</vt:lpstr>
      <vt:lpstr>Theoretical framework</vt:lpstr>
      <vt:lpstr>Theoretical framework</vt:lpstr>
      <vt:lpstr>Experimental setup</vt:lpstr>
      <vt:lpstr>Experimental setup</vt:lpstr>
      <vt:lpstr>Experimental setup</vt:lpstr>
      <vt:lpstr>Experimental setup</vt:lpstr>
      <vt:lpstr>Speech perception</vt:lpstr>
      <vt:lpstr>Speech perception tests</vt:lpstr>
      <vt:lpstr>PowerPoint Presentation</vt:lpstr>
      <vt:lpstr>Experimental setup</vt:lpstr>
      <vt:lpstr>Gap-in-noise detection test</vt:lpstr>
      <vt:lpstr>2 Hz Frequency modulation detection</vt:lpstr>
      <vt:lpstr>Tone-in-noise detection test</vt:lpstr>
      <vt:lpstr>Experimental setup</vt:lpstr>
      <vt:lpstr>Analysis and Results</vt:lpstr>
      <vt:lpstr>Main references</vt:lpstr>
    </vt:vector>
  </TitlesOfParts>
  <Company>K.U.Leuven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Could specific braille reading difficulties result from developmental dyslexia?</dc:title>
  <dc:creator>u0060857</dc:creator>
  <cp:lastModifiedBy>Owner</cp:lastModifiedBy>
  <cp:revision>143</cp:revision>
  <dcterms:created xsi:type="dcterms:W3CDTF">2010-03-03T09:05:33Z</dcterms:created>
  <dcterms:modified xsi:type="dcterms:W3CDTF">2011-05-15T18:54:56Z</dcterms:modified>
</cp:coreProperties>
</file>